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66" r:id="rId2"/>
    <p:sldId id="280" r:id="rId3"/>
    <p:sldId id="257" r:id="rId4"/>
    <p:sldId id="258" r:id="rId5"/>
    <p:sldId id="272" r:id="rId6"/>
    <p:sldId id="273" r:id="rId7"/>
    <p:sldId id="279" r:id="rId8"/>
    <p:sldId id="262" r:id="rId9"/>
    <p:sldId id="259" r:id="rId10"/>
    <p:sldId id="277" r:id="rId11"/>
    <p:sldId id="278" r:id="rId12"/>
    <p:sldId id="264" r:id="rId13"/>
    <p:sldId id="265" r:id="rId14"/>
    <p:sldId id="274" r:id="rId15"/>
    <p:sldId id="275" r:id="rId16"/>
    <p:sldId id="267" r:id="rId17"/>
    <p:sldId id="270" r:id="rId18"/>
    <p:sldId id="276" r:id="rId19"/>
    <p:sldId id="281" r:id="rId20"/>
    <p:sldId id="261" r:id="rId21"/>
    <p:sldId id="263"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325" autoAdjust="0"/>
    <p:restoredTop sz="94660"/>
  </p:normalViewPr>
  <p:slideViewPr>
    <p:cSldViewPr>
      <p:cViewPr varScale="1">
        <p:scale>
          <a:sx n="68" d="100"/>
          <a:sy n="68" d="100"/>
        </p:scale>
        <p:origin x="1662"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A4DA21D-A5F7-46BA-9A3F-86B9B63A11DF}" type="datetimeFigureOut">
              <a:rPr lang="en-US" smtClean="0"/>
              <a:pPr/>
              <a:t>5/31/2016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7B1E387-382A-4A5A-87FB-B0F03656945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7B1E387-382A-4A5A-87FB-B0F03656945C}"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FB39DA76-999C-3D4B-BA90-10AE49BC23E7}" type="datetimeFigureOut">
              <a:rPr lang="en-US" smtClean="0"/>
              <a:pPr/>
              <a:t>5/31/2016</a:t>
            </a:fld>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p:cNvSpPr>
            <a:spLocks noGrp="1"/>
          </p:cNvSpPr>
          <p:nvPr>
            <p:ph type="sldNum" sz="quarter" idx="12"/>
          </p:nvPr>
        </p:nvSpPr>
        <p:spPr/>
        <p:txBody>
          <a:bodyPr/>
          <a:lstStyle/>
          <a:p>
            <a:fld id="{7B9E4B3E-0655-C144-8114-8590D7237921}" type="slidenum">
              <a:rPr lang="en-US" smtClean="0"/>
              <a:pPr/>
              <a:t>‹#›</a:t>
            </a:fld>
            <a:endParaRPr lang="en-US" dirty="0"/>
          </a:p>
        </p:txBody>
      </p:sp>
    </p:spTree>
    <p:extLst>
      <p:ext uri="{BB962C8B-B14F-4D97-AF65-F5344CB8AC3E}">
        <p14:creationId xmlns:p14="http://schemas.microsoft.com/office/powerpoint/2010/main" val="3264352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549275"/>
            <a:ext cx="8229600" cy="1143000"/>
          </a:xfrm>
        </p:spPr>
        <p:txBody>
          <a:bodyPr/>
          <a:lstStyle/>
          <a:p>
            <a:r>
              <a:rPr lang="en-US" dirty="0"/>
              <a:t>Click to edit Master title style</a:t>
            </a:r>
          </a:p>
        </p:txBody>
      </p:sp>
      <p:sp>
        <p:nvSpPr>
          <p:cNvPr id="3" name="Vertical Text Placeholder 2"/>
          <p:cNvSpPr>
            <a:spLocks noGrp="1"/>
          </p:cNvSpPr>
          <p:nvPr>
            <p:ph type="body" orient="vert" idx="1"/>
          </p:nvPr>
        </p:nvSpPr>
        <p:spPr>
          <a:xfrm>
            <a:off x="457200" y="1874837"/>
            <a:ext cx="8229600" cy="4525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39DA76-999C-3D4B-BA90-10AE49BC23E7}" type="datetimeFigureOut">
              <a:rPr lang="en-US" smtClean="0"/>
              <a:pPr/>
              <a:t>5/31/2016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B9E4B3E-0655-C144-8114-8590D7237921}" type="slidenum">
              <a:rPr lang="en-US" smtClean="0"/>
              <a:pPr/>
              <a:t>‹#›</a:t>
            </a:fld>
            <a:endParaRPr lang="en-US" dirty="0"/>
          </a:p>
        </p:txBody>
      </p:sp>
    </p:spTree>
    <p:extLst>
      <p:ext uri="{BB962C8B-B14F-4D97-AF65-F5344CB8AC3E}">
        <p14:creationId xmlns:p14="http://schemas.microsoft.com/office/powerpoint/2010/main" val="3217864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49275"/>
            <a:ext cx="2057400" cy="5851525"/>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457200" y="549275"/>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39DA76-999C-3D4B-BA90-10AE49BC23E7}" type="datetimeFigureOut">
              <a:rPr lang="en-US" smtClean="0"/>
              <a:pPr/>
              <a:t>5/31/2016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B9E4B3E-0655-C144-8114-8590D7237921}" type="slidenum">
              <a:rPr lang="en-US" smtClean="0"/>
              <a:pPr/>
              <a:t>‹#›</a:t>
            </a:fld>
            <a:endParaRPr lang="en-US" dirty="0"/>
          </a:p>
        </p:txBody>
      </p:sp>
    </p:spTree>
    <p:extLst>
      <p:ext uri="{BB962C8B-B14F-4D97-AF65-F5344CB8AC3E}">
        <p14:creationId xmlns:p14="http://schemas.microsoft.com/office/powerpoint/2010/main" val="22236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25475"/>
            <a:ext cx="8229600" cy="1143000"/>
          </a:xfrm>
        </p:spPr>
        <p:txBody>
          <a:bodyPr/>
          <a:lstStyle/>
          <a:p>
            <a:r>
              <a:rPr lang="en-US"/>
              <a:t>Click to edit Master title style</a:t>
            </a:r>
          </a:p>
        </p:txBody>
      </p:sp>
      <p:sp>
        <p:nvSpPr>
          <p:cNvPr id="3" name="Content Placeholder 2"/>
          <p:cNvSpPr>
            <a:spLocks noGrp="1"/>
          </p:cNvSpPr>
          <p:nvPr>
            <p:ph idx="1"/>
          </p:nvPr>
        </p:nvSpPr>
        <p:spPr>
          <a:xfrm>
            <a:off x="457200" y="1951037"/>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39DA76-999C-3D4B-BA90-10AE49BC23E7}" type="datetimeFigureOut">
              <a:rPr lang="en-US" smtClean="0"/>
              <a:pPr/>
              <a:t>5/31/2016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B9E4B3E-0655-C144-8114-8590D7237921}" type="slidenum">
              <a:rPr lang="en-US" smtClean="0"/>
              <a:pPr/>
              <a:t>‹#›</a:t>
            </a:fld>
            <a:endParaRPr lang="en-US" dirty="0"/>
          </a:p>
        </p:txBody>
      </p:sp>
    </p:spTree>
    <p:extLst>
      <p:ext uri="{BB962C8B-B14F-4D97-AF65-F5344CB8AC3E}">
        <p14:creationId xmlns:p14="http://schemas.microsoft.com/office/powerpoint/2010/main" val="2161427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FB39DA76-999C-3D4B-BA90-10AE49BC23E7}" type="datetimeFigureOut">
              <a:rPr lang="en-US" smtClean="0"/>
              <a:pPr/>
              <a:t>5/31/2016</a:t>
            </a:fld>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p:cNvSpPr>
            <a:spLocks noGrp="1"/>
          </p:cNvSpPr>
          <p:nvPr>
            <p:ph type="sldNum" sz="quarter" idx="12"/>
          </p:nvPr>
        </p:nvSpPr>
        <p:spPr/>
        <p:txBody>
          <a:bodyPr/>
          <a:lstStyle/>
          <a:p>
            <a:fld id="{7B9E4B3E-0655-C144-8114-8590D7237921}" type="slidenum">
              <a:rPr lang="en-US" smtClean="0"/>
              <a:pPr/>
              <a:t>‹#›</a:t>
            </a:fld>
            <a:endParaRPr lang="en-US" dirty="0"/>
          </a:p>
        </p:txBody>
      </p:sp>
    </p:spTree>
    <p:extLst>
      <p:ext uri="{BB962C8B-B14F-4D97-AF65-F5344CB8AC3E}">
        <p14:creationId xmlns:p14="http://schemas.microsoft.com/office/powerpoint/2010/main" val="1726561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49275"/>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87483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7483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B39DA76-999C-3D4B-BA90-10AE49BC23E7}" type="datetimeFigureOut">
              <a:rPr lang="en-US" smtClean="0"/>
              <a:pPr/>
              <a:t>5/31/2016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B9E4B3E-0655-C144-8114-8590D7237921}" type="slidenum">
              <a:rPr lang="en-US" smtClean="0"/>
              <a:pPr/>
              <a:t>‹#›</a:t>
            </a:fld>
            <a:endParaRPr lang="en-US" dirty="0"/>
          </a:p>
        </p:txBody>
      </p:sp>
    </p:spTree>
    <p:extLst>
      <p:ext uri="{BB962C8B-B14F-4D97-AF65-F5344CB8AC3E}">
        <p14:creationId xmlns:p14="http://schemas.microsoft.com/office/powerpoint/2010/main" val="1246094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49275"/>
            <a:ext cx="8229600" cy="1143000"/>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80975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80975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FB39DA76-999C-3D4B-BA90-10AE49BC23E7}" type="datetimeFigureOut">
              <a:rPr lang="en-US" smtClean="0"/>
              <a:pPr/>
              <a:t>5/31/2016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B9E4B3E-0655-C144-8114-8590D7237921}" type="slidenum">
              <a:rPr lang="en-US" smtClean="0"/>
              <a:pPr/>
              <a:t>‹#›</a:t>
            </a:fld>
            <a:endParaRPr lang="en-US" dirty="0"/>
          </a:p>
        </p:txBody>
      </p:sp>
    </p:spTree>
    <p:extLst>
      <p:ext uri="{BB962C8B-B14F-4D97-AF65-F5344CB8AC3E}">
        <p14:creationId xmlns:p14="http://schemas.microsoft.com/office/powerpoint/2010/main" val="11143537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FB39DA76-999C-3D4B-BA90-10AE49BC23E7}" type="datetimeFigureOut">
              <a:rPr lang="en-US" smtClean="0"/>
              <a:pPr/>
              <a:t>5/31/2016</a:t>
            </a:fld>
            <a:endParaRPr lang="en-US" dirty="0"/>
          </a:p>
        </p:txBody>
      </p:sp>
      <p:sp>
        <p:nvSpPr>
          <p:cNvPr id="4" name="Footer Placeholder 3"/>
          <p:cNvSpPr>
            <a:spLocks noGrp="1"/>
          </p:cNvSpPr>
          <p:nvPr>
            <p:ph type="ftr" sz="quarter" idx="11"/>
          </p:nvPr>
        </p:nvSpPr>
        <p:spPr/>
        <p:txBody>
          <a:bodyPr/>
          <a:lstStyle/>
          <a:p>
            <a:r>
              <a:rPr lang="en-US" dirty="0"/>
              <a:t>Confidential</a:t>
            </a:r>
          </a:p>
        </p:txBody>
      </p:sp>
      <p:sp>
        <p:nvSpPr>
          <p:cNvPr id="5" name="Slide Number Placeholder 4"/>
          <p:cNvSpPr>
            <a:spLocks noGrp="1"/>
          </p:cNvSpPr>
          <p:nvPr>
            <p:ph type="sldNum" sz="quarter" idx="12"/>
          </p:nvPr>
        </p:nvSpPr>
        <p:spPr/>
        <p:txBody>
          <a:bodyPr/>
          <a:lstStyle/>
          <a:p>
            <a:fld id="{7B9E4B3E-0655-C144-8114-8590D7237921}" type="slidenum">
              <a:rPr lang="en-US" smtClean="0"/>
              <a:pPr/>
              <a:t>‹#›</a:t>
            </a:fld>
            <a:endParaRPr lang="en-US" dirty="0"/>
          </a:p>
        </p:txBody>
      </p:sp>
    </p:spTree>
    <p:extLst>
      <p:ext uri="{BB962C8B-B14F-4D97-AF65-F5344CB8AC3E}">
        <p14:creationId xmlns:p14="http://schemas.microsoft.com/office/powerpoint/2010/main" val="3636274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39DA76-999C-3D4B-BA90-10AE49BC23E7}" type="datetimeFigureOut">
              <a:rPr lang="en-US" smtClean="0"/>
              <a:pPr/>
              <a:t>5/31/2016</a:t>
            </a:fld>
            <a:endParaRPr lang="en-US" dirty="0"/>
          </a:p>
        </p:txBody>
      </p:sp>
      <p:sp>
        <p:nvSpPr>
          <p:cNvPr id="3" name="Footer Placeholder 2"/>
          <p:cNvSpPr>
            <a:spLocks noGrp="1"/>
          </p:cNvSpPr>
          <p:nvPr>
            <p:ph type="ftr" sz="quarter" idx="11"/>
          </p:nvPr>
        </p:nvSpPr>
        <p:spPr/>
        <p:txBody>
          <a:bodyPr/>
          <a:lstStyle/>
          <a:p>
            <a:r>
              <a:rPr lang="en-US" dirty="0"/>
              <a:t>Confidential</a:t>
            </a:r>
          </a:p>
        </p:txBody>
      </p:sp>
      <p:sp>
        <p:nvSpPr>
          <p:cNvPr id="4" name="Slide Number Placeholder 3"/>
          <p:cNvSpPr>
            <a:spLocks noGrp="1"/>
          </p:cNvSpPr>
          <p:nvPr>
            <p:ph type="sldNum" sz="quarter" idx="12"/>
          </p:nvPr>
        </p:nvSpPr>
        <p:spPr/>
        <p:txBody>
          <a:bodyPr/>
          <a:lstStyle/>
          <a:p>
            <a:fld id="{7B9E4B3E-0655-C144-8114-8590D7237921}" type="slidenum">
              <a:rPr lang="en-US" smtClean="0"/>
              <a:pPr/>
              <a:t>‹#›</a:t>
            </a:fld>
            <a:endParaRPr lang="en-US" dirty="0"/>
          </a:p>
        </p:txBody>
      </p:sp>
    </p:spTree>
    <p:extLst>
      <p:ext uri="{BB962C8B-B14F-4D97-AF65-F5344CB8AC3E}">
        <p14:creationId xmlns:p14="http://schemas.microsoft.com/office/powerpoint/2010/main" val="4060121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23887"/>
            <a:ext cx="3008313"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62388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785937"/>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FB39DA76-999C-3D4B-BA90-10AE49BC23E7}" type="datetimeFigureOut">
              <a:rPr lang="en-US" smtClean="0"/>
              <a:pPr/>
              <a:t>5/31/2016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B9E4B3E-0655-C144-8114-8590D7237921}" type="slidenum">
              <a:rPr lang="en-US" smtClean="0"/>
              <a:pPr/>
              <a:t>‹#›</a:t>
            </a:fld>
            <a:endParaRPr lang="en-US" dirty="0"/>
          </a:p>
        </p:txBody>
      </p:sp>
    </p:spTree>
    <p:extLst>
      <p:ext uri="{BB962C8B-B14F-4D97-AF65-F5344CB8AC3E}">
        <p14:creationId xmlns:p14="http://schemas.microsoft.com/office/powerpoint/2010/main" val="7274124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B39DA76-999C-3D4B-BA90-10AE49BC23E7}" type="datetimeFigureOut">
              <a:rPr lang="en-US" smtClean="0"/>
              <a:pPr/>
              <a:t>5/31/2016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B9E4B3E-0655-C144-8114-8590D7237921}" type="slidenum">
              <a:rPr lang="en-US" smtClean="0"/>
              <a:pPr/>
              <a:t>‹#›</a:t>
            </a:fld>
            <a:endParaRPr lang="en-US" dirty="0"/>
          </a:p>
        </p:txBody>
      </p:sp>
    </p:spTree>
    <p:extLst>
      <p:ext uri="{BB962C8B-B14F-4D97-AF65-F5344CB8AC3E}">
        <p14:creationId xmlns:p14="http://schemas.microsoft.com/office/powerpoint/2010/main" val="15703157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39DA76-999C-3D4B-BA90-10AE49BC23E7}" type="datetimeFigureOut">
              <a:rPr lang="en-US" smtClean="0"/>
              <a:pPr/>
              <a:t>5/31/2016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9E4B3E-0655-C144-8114-8590D7237921}" type="slidenum">
              <a:rPr lang="en-US" smtClean="0"/>
              <a:pPr/>
              <a:t>‹#›</a:t>
            </a:fld>
            <a:endParaRPr lang="en-US" dirty="0"/>
          </a:p>
        </p:txBody>
      </p:sp>
      <p:pic>
        <p:nvPicPr>
          <p:cNvPr id="8" name="Picture 7" descr="PPT master_061013_CE.pdf"/>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019970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rgbClr val="000000"/>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000000"/>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000000"/>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000000"/>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video" Target="file:///C:\Users\Steve\Desktop\MOV_4061.MOV"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biomedcentral.com/content/pdf/1472-6831-12-60.pdf"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a:t>Silver Diamine Fluoride</a:t>
            </a:r>
          </a:p>
        </p:txBody>
      </p:sp>
      <p:sp>
        <p:nvSpPr>
          <p:cNvPr id="7" name="Subtitle 6"/>
          <p:cNvSpPr>
            <a:spLocks noGrp="1"/>
          </p:cNvSpPr>
          <p:nvPr>
            <p:ph type="subTitle" idx="1"/>
          </p:nvPr>
        </p:nvSpPr>
        <p:spPr/>
        <p:txBody>
          <a:bodyPr/>
          <a:lstStyle/>
          <a:p>
            <a:endParaRPr lang="en-US" dirty="0">
              <a:solidFill>
                <a:schemeClr val="bg1">
                  <a:lumMod val="50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SDF Q&amp;A</a:t>
            </a:r>
          </a:p>
        </p:txBody>
      </p:sp>
      <p:sp>
        <p:nvSpPr>
          <p:cNvPr id="3" name="Content Placeholder 2"/>
          <p:cNvSpPr>
            <a:spLocks noGrp="1"/>
          </p:cNvSpPr>
          <p:nvPr>
            <p:ph idx="1"/>
          </p:nvPr>
        </p:nvSpPr>
        <p:spPr>
          <a:xfrm>
            <a:off x="457200" y="1600200"/>
            <a:ext cx="8229600" cy="4525963"/>
          </a:xfrm>
        </p:spPr>
        <p:txBody>
          <a:bodyPr>
            <a:noAutofit/>
          </a:bodyPr>
          <a:lstStyle/>
          <a:p>
            <a:pPr marL="514350" lvl="0" indent="-514350">
              <a:buFont typeface="+mj-lt"/>
              <a:buAutoNum type="arabicPeriod"/>
            </a:pPr>
            <a:r>
              <a:rPr lang="en-US" sz="1400" b="1" dirty="0"/>
              <a:t>Does the application technique differ between the label indication of relief of dentinal hypersensitivity and the off label indication of caries control?  </a:t>
            </a:r>
          </a:p>
          <a:p>
            <a:pPr marL="971550" lvl="1" indent="-514350">
              <a:buNone/>
            </a:pPr>
            <a:r>
              <a:rPr lang="en-US" sz="1400" dirty="0"/>
              <a:t>	No</a:t>
            </a:r>
          </a:p>
          <a:p>
            <a:pPr marL="514350" lvl="0" indent="-514350">
              <a:buFont typeface="+mj-lt"/>
              <a:buAutoNum type="arabicPeriod"/>
            </a:pPr>
            <a:r>
              <a:rPr lang="en-US" sz="1400" b="1" dirty="0"/>
              <a:t>Is there a recommended frequency of application of silver diamine fluoride for caries control?</a:t>
            </a:r>
          </a:p>
          <a:p>
            <a:pPr marL="971550" lvl="1" indent="-514350">
              <a:buNone/>
            </a:pPr>
            <a:r>
              <a:rPr lang="en-US" sz="1400" dirty="0"/>
              <a:t>	6 months to one year</a:t>
            </a:r>
          </a:p>
          <a:p>
            <a:pPr marL="514350" lvl="0" indent="-514350">
              <a:buFont typeface="+mj-lt"/>
              <a:buAutoNum type="arabicPeriod"/>
            </a:pPr>
            <a:r>
              <a:rPr lang="en-US" sz="1400" b="1" dirty="0"/>
              <a:t>Does the application of silver diamine fluoride to a lesion cause discoloration?</a:t>
            </a:r>
            <a:r>
              <a:rPr lang="en-US" sz="1400" dirty="0"/>
              <a:t>  </a:t>
            </a:r>
          </a:p>
          <a:p>
            <a:pPr marL="971550" lvl="1" indent="-514350">
              <a:buNone/>
            </a:pPr>
            <a:r>
              <a:rPr lang="en-US" sz="1400" dirty="0"/>
              <a:t>	Yes</a:t>
            </a:r>
          </a:p>
          <a:p>
            <a:pPr marL="514350" indent="-514350">
              <a:buFont typeface="+mj-lt"/>
              <a:buAutoNum type="arabicPeriod"/>
            </a:pPr>
            <a:r>
              <a:rPr lang="en-US" sz="1400" b="1" dirty="0"/>
              <a:t>Can Advantage Arrest be used on a prepared tooth just prior to restoration cementation?</a:t>
            </a:r>
          </a:p>
          <a:p>
            <a:pPr marL="971550" lvl="1" indent="-514350">
              <a:buNone/>
            </a:pPr>
            <a:r>
              <a:rPr lang="en-US" sz="1400" dirty="0"/>
              <a:t>	 Yes</a:t>
            </a:r>
          </a:p>
          <a:p>
            <a:pPr marL="514350" indent="-514350">
              <a:buFont typeface="+mj-lt"/>
              <a:buAutoNum type="arabicPeriod"/>
            </a:pPr>
            <a:r>
              <a:rPr lang="en-US" sz="1400" b="1" dirty="0"/>
              <a:t>Are there any contraindications for the use of silver diamine fluoride for the control of caries? </a:t>
            </a:r>
            <a:r>
              <a:rPr lang="en-US" sz="1400" dirty="0"/>
              <a:t> </a:t>
            </a:r>
          </a:p>
          <a:p>
            <a:pPr marL="914400" lvl="1" indent="-514350">
              <a:buNone/>
            </a:pPr>
            <a:r>
              <a:rPr lang="en-US" sz="1400" dirty="0"/>
              <a:t>	Silver diamine fluoride should not be placed on exposed pulps.  Other topical fluorides (e.g. fluoride varnish) should not be used in the same appointment.  Studies have shown that 38% silver diamine fluoride conveys more effective protection against decay in other teeth than fluoride varnish with reduced overall fluoride exposure. </a:t>
            </a:r>
          </a:p>
          <a:p>
            <a:pPr marL="514350" indent="-514350">
              <a:buFont typeface="+mj-lt"/>
              <a:buAutoNum type="arabicPeriod" startAt="6"/>
            </a:pPr>
            <a:r>
              <a:rPr lang="en-US" sz="1400" b="1" dirty="0"/>
              <a:t>Is there evidence of caries prevention benefit to non-application sites following Advantage Arrest use for a patient?</a:t>
            </a:r>
          </a:p>
          <a:p>
            <a:pPr marL="914400" lvl="1" indent="-514350">
              <a:buNone/>
            </a:pPr>
            <a:r>
              <a:rPr lang="en-US" sz="1400" dirty="0"/>
              <a:t>	Treating carious areas with silver diamine fluoride 38% acts as a whole mouth fluoride treatment. It can also be used in place of sealants in grooves.  A protective effect has been shown to non-treated teeth and surfaces. These findings come from high quality randomized clinical trials.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SDF Q&amp;A</a:t>
            </a:r>
          </a:p>
        </p:txBody>
      </p:sp>
      <p:sp>
        <p:nvSpPr>
          <p:cNvPr id="3" name="Content Placeholder 2"/>
          <p:cNvSpPr>
            <a:spLocks noGrp="1"/>
          </p:cNvSpPr>
          <p:nvPr>
            <p:ph idx="1"/>
          </p:nvPr>
        </p:nvSpPr>
        <p:spPr/>
        <p:txBody>
          <a:bodyPr>
            <a:normAutofit fontScale="32500" lnSpcReduction="20000"/>
          </a:bodyPr>
          <a:lstStyle/>
          <a:p>
            <a:pPr marL="514350" indent="-514350">
              <a:buFont typeface="+mj-lt"/>
              <a:buAutoNum type="arabicPeriod"/>
            </a:pPr>
            <a:r>
              <a:rPr lang="en-US" b="1" dirty="0"/>
              <a:t>Are there any post appointment instructions for the patient or the caregivers/guardians?  </a:t>
            </a:r>
          </a:p>
          <a:p>
            <a:pPr marL="514350" indent="-514350">
              <a:buNone/>
            </a:pPr>
            <a:r>
              <a:rPr lang="en-US" dirty="0"/>
              <a:t>		There are no postoperative limitations.  Patients may eat or drink immediately.  Patients may brush their teeth with fluoridated 	toothpaste on their regular schedule.</a:t>
            </a:r>
          </a:p>
          <a:p>
            <a:pPr marL="514350" indent="-514350">
              <a:buFont typeface="+mj-lt"/>
              <a:buAutoNum type="arabicPeriod" startAt="2"/>
            </a:pPr>
            <a:r>
              <a:rPr lang="en-US" b="1" dirty="0"/>
              <a:t>Does silver diamine fluoride stain skin, countertops, instruments etc.</a:t>
            </a:r>
          </a:p>
          <a:p>
            <a:pPr marL="514350" indent="-514350">
              <a:buNone/>
            </a:pPr>
            <a:r>
              <a:rPr lang="en-US" dirty="0"/>
              <a:t>		Yes</a:t>
            </a:r>
          </a:p>
          <a:p>
            <a:pPr marL="514350" indent="-514350">
              <a:buFont typeface="+mj-lt"/>
              <a:buAutoNum type="arabicPeriod" startAt="3"/>
            </a:pPr>
            <a:r>
              <a:rPr lang="en-US" b="1" dirty="0"/>
              <a:t>A contraindication in the Advantage Arrest Package Insert states that patients with more than six affected sites are recommended for exclusion.  What are the safety implications for application of Advantage Arrest for a patient that has more than six sites to be treated?  </a:t>
            </a:r>
          </a:p>
          <a:p>
            <a:pPr marL="514350" indent="-514350">
              <a:buNone/>
            </a:pPr>
            <a:r>
              <a:rPr lang="en-US" dirty="0"/>
              <a:t>		The Margin of Safety for the volume of product needed to treat six sites is within 130 times the NOAEL (no-observed-adverse-effect-	level).  Treating more sites in one visit 	will likely have little practical impact on patient safety; like protocols for fluoride varnish 	application, the suspension for several days of fluoride supplements is advised.</a:t>
            </a:r>
          </a:p>
          <a:p>
            <a:pPr marL="514350" indent="-514350">
              <a:buFont typeface="+mj-lt"/>
              <a:buAutoNum type="arabicPeriod" startAt="3"/>
            </a:pPr>
            <a:endParaRPr lang="en-US" dirty="0"/>
          </a:p>
          <a:p>
            <a:pPr marL="514350" indent="-514350">
              <a:buFont typeface="+mj-lt"/>
              <a:buAutoNum type="arabicPeriod" startAt="4"/>
            </a:pPr>
            <a:r>
              <a:rPr lang="en-US" b="1" dirty="0"/>
              <a:t> How does an arrested lesion treated with Advantage Arrest look like on radiographs?</a:t>
            </a:r>
          </a:p>
          <a:p>
            <a:pPr marL="514350" indent="-514350">
              <a:buNone/>
            </a:pPr>
            <a:r>
              <a:rPr lang="en-US" dirty="0"/>
              <a:t>		Arrested lesions look like a scar on radiographs.  You will observe radio-opacity as the mineralization of the previously softened dentin 	increases.  Ultimately the best test of arrest is still the color change and tactile hardness of the dentin surface.  It is advised that you 	educate your referring dentist about your use of Advantage Arrest since the appearance of a treated lesion might be new and confusing 	for many practitioners.</a:t>
            </a:r>
          </a:p>
          <a:p>
            <a:pPr marL="514350" indent="-514350">
              <a:buFont typeface="+mj-lt"/>
              <a:buAutoNum type="arabicPeriod" startAt="3"/>
            </a:pPr>
            <a:endParaRPr lang="en-US" dirty="0"/>
          </a:p>
          <a:p>
            <a:pPr marL="514350" indent="-514350">
              <a:buFont typeface="+mj-lt"/>
              <a:buAutoNum type="arabicPeriod" startAt="5"/>
            </a:pPr>
            <a:r>
              <a:rPr lang="en-US" b="1" dirty="0"/>
              <a:t>How can Advantage Arrest be coded using CDT?</a:t>
            </a:r>
          </a:p>
          <a:p>
            <a:pPr marL="514350" indent="-514350">
              <a:buNone/>
            </a:pPr>
            <a:r>
              <a:rPr lang="en-US" dirty="0"/>
              <a:t>		D1208 - Topical application of fluoride </a:t>
            </a:r>
          </a:p>
          <a:p>
            <a:pPr marL="514350" indent="-514350">
              <a:buNone/>
            </a:pPr>
            <a:r>
              <a:rPr lang="en-US" dirty="0"/>
              <a:t>	 	D 9910 - Application of a desensitizing medicament, per visit</a:t>
            </a:r>
          </a:p>
          <a:p>
            <a:pPr marL="514350" indent="-514350">
              <a:buNone/>
            </a:pPr>
            <a:r>
              <a:rPr lang="en-US" dirty="0"/>
              <a:t>	 	D1999 - Unspecified preventive procedure by report</a:t>
            </a:r>
          </a:p>
          <a:p>
            <a:pPr marL="514350" indent="-514350">
              <a:buNone/>
            </a:pPr>
            <a:r>
              <a:rPr lang="en-US" dirty="0"/>
              <a:t> 		In 2016 there will be a new CDT code specifically for the use of caries arresting medicaments; the off-label use of Advantage Arrest.	</a:t>
            </a:r>
          </a:p>
          <a:p>
            <a:pPr marL="514350" indent="-514350">
              <a:buNone/>
            </a:pPr>
            <a:r>
              <a:rPr lang="en-US" dirty="0"/>
              <a:t>		Code D1354 - Interim caries arresting medicament application</a:t>
            </a:r>
          </a:p>
          <a:p>
            <a:pPr marL="514350" indent="-514350">
              <a:buFont typeface="+mj-lt"/>
              <a:buAutoNum type="arabicPeriod" startAt="3"/>
            </a:pPr>
            <a:endParaRPr lang="en-US" dirty="0"/>
          </a:p>
          <a:p>
            <a:pPr marL="514350" indent="-514350">
              <a:buFont typeface="+mj-lt"/>
              <a:buAutoNum type="arabicPeriod" startAt="6"/>
            </a:pPr>
            <a:r>
              <a:rPr lang="en-US" b="1" dirty="0"/>
              <a:t>Can Advantage Arrest be used as a cavity Liner?</a:t>
            </a:r>
          </a:p>
          <a:p>
            <a:pPr marL="514350" indent="-514350">
              <a:buNone/>
            </a:pPr>
            <a:r>
              <a:rPr lang="en-US" dirty="0"/>
              <a:t>		Yes, Silver Diamine Fluoride (SDF) is cleared in the same FDA category as cavity liners.  Although there are no head to head clinical trials 	comparing SDF as a cavity liner, it has been used successfully in this way.   Silver Diamine Fluoride will not discolor intact enamel or dentin.  	SDF can discolor </a:t>
            </a:r>
            <a:r>
              <a:rPr lang="en-US" dirty="0" err="1"/>
              <a:t>demineralized</a:t>
            </a:r>
            <a:r>
              <a:rPr lang="en-US" dirty="0"/>
              <a:t> tooth structure brown/black.  Some of this discoloration may shadow a restoration and can create less 	than optimal esthetic restorations.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CDT Codes</a:t>
            </a:r>
          </a:p>
        </p:txBody>
      </p:sp>
      <p:sp>
        <p:nvSpPr>
          <p:cNvPr id="3" name="Content Placeholder 2"/>
          <p:cNvSpPr>
            <a:spLocks noGrp="1"/>
          </p:cNvSpPr>
          <p:nvPr>
            <p:ph idx="1"/>
          </p:nvPr>
        </p:nvSpPr>
        <p:spPr/>
        <p:txBody>
          <a:bodyPr/>
          <a:lstStyle/>
          <a:p>
            <a:r>
              <a:rPr lang="en-US" dirty="0"/>
              <a:t>D1208 – fluoride application</a:t>
            </a:r>
          </a:p>
          <a:p>
            <a:r>
              <a:rPr lang="en-US" dirty="0"/>
              <a:t>D9910 – Application of a desensitizing medicament</a:t>
            </a:r>
          </a:p>
          <a:p>
            <a:r>
              <a:rPr lang="en-US" dirty="0"/>
              <a:t>2016 Code</a:t>
            </a:r>
          </a:p>
          <a:p>
            <a:pPr lvl="1"/>
            <a:r>
              <a:rPr lang="en-US" b="1" dirty="0"/>
              <a:t>D1354</a:t>
            </a:r>
            <a:r>
              <a:rPr lang="en-US" dirty="0"/>
              <a:t> Interim application of caries arresting medicament</a:t>
            </a:r>
          </a:p>
          <a:p>
            <a:r>
              <a:rPr lang="en-US" dirty="0"/>
              <a:t>Check with your coding and insurance advisors for more information.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SDF + </a:t>
            </a:r>
            <a:r>
              <a:rPr lang="en-US" dirty="0" err="1"/>
              <a:t>Activa</a:t>
            </a:r>
            <a:endParaRPr lang="en-US" dirty="0"/>
          </a:p>
        </p:txBody>
      </p:sp>
      <p:sp>
        <p:nvSpPr>
          <p:cNvPr id="4" name="TextBox 3"/>
          <p:cNvSpPr txBox="1"/>
          <p:nvPr/>
        </p:nvSpPr>
        <p:spPr>
          <a:xfrm>
            <a:off x="3886200" y="5105400"/>
            <a:ext cx="1467774" cy="369332"/>
          </a:xfrm>
          <a:prstGeom prst="rect">
            <a:avLst/>
          </a:prstGeom>
          <a:noFill/>
        </p:spPr>
        <p:txBody>
          <a:bodyPr wrap="none" rtlCol="0">
            <a:spAutoFit/>
          </a:bodyPr>
          <a:lstStyle/>
          <a:p>
            <a:r>
              <a:rPr lang="en-US" dirty="0"/>
              <a:t>Dr. Josh Wren</a:t>
            </a:r>
          </a:p>
        </p:txBody>
      </p:sp>
      <p:pic>
        <p:nvPicPr>
          <p:cNvPr id="2050" name="Picture 2"/>
          <p:cNvPicPr>
            <a:picLocks noChangeAspect="1" noChangeArrowheads="1"/>
          </p:cNvPicPr>
          <p:nvPr/>
        </p:nvPicPr>
        <p:blipFill>
          <a:blip r:embed="rId2" cstate="print"/>
          <a:srcRect/>
          <a:stretch>
            <a:fillRect/>
          </a:stretch>
        </p:blipFill>
        <p:spPr bwMode="auto">
          <a:xfrm>
            <a:off x="0" y="2209800"/>
            <a:ext cx="3007360" cy="2819400"/>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cstate="print"/>
          <a:srcRect/>
          <a:stretch>
            <a:fillRect/>
          </a:stretch>
        </p:blipFill>
        <p:spPr bwMode="auto">
          <a:xfrm>
            <a:off x="3088640" y="2209800"/>
            <a:ext cx="3007360" cy="2819400"/>
          </a:xfrm>
          <a:prstGeom prst="rect">
            <a:avLst/>
          </a:prstGeom>
          <a:noFill/>
          <a:ln w="9525">
            <a:noFill/>
            <a:miter lim="800000"/>
            <a:headEnd/>
            <a:tailEnd/>
          </a:ln>
          <a:effectLst/>
        </p:spPr>
      </p:pic>
      <p:pic>
        <p:nvPicPr>
          <p:cNvPr id="2052" name="Picture 4"/>
          <p:cNvPicPr>
            <a:picLocks noChangeAspect="1" noChangeArrowheads="1"/>
          </p:cNvPicPr>
          <p:nvPr/>
        </p:nvPicPr>
        <p:blipFill>
          <a:blip r:embed="rId4" cstate="print"/>
          <a:srcRect/>
          <a:stretch>
            <a:fillRect/>
          </a:stretch>
        </p:blipFill>
        <p:spPr bwMode="auto">
          <a:xfrm>
            <a:off x="6172200" y="2209800"/>
            <a:ext cx="2971800" cy="2786063"/>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SDF + </a:t>
            </a:r>
            <a:r>
              <a:rPr lang="en-US" dirty="0" err="1"/>
              <a:t>Activa</a:t>
            </a:r>
            <a:endParaRPr lang="en-US" dirty="0"/>
          </a:p>
        </p:txBody>
      </p:sp>
      <p:sp>
        <p:nvSpPr>
          <p:cNvPr id="4" name="TextBox 3"/>
          <p:cNvSpPr txBox="1"/>
          <p:nvPr/>
        </p:nvSpPr>
        <p:spPr>
          <a:xfrm>
            <a:off x="3886200" y="6019800"/>
            <a:ext cx="1467774" cy="369332"/>
          </a:xfrm>
          <a:prstGeom prst="rect">
            <a:avLst/>
          </a:prstGeom>
          <a:noFill/>
        </p:spPr>
        <p:txBody>
          <a:bodyPr wrap="none" rtlCol="0">
            <a:spAutoFit/>
          </a:bodyPr>
          <a:lstStyle/>
          <a:p>
            <a:r>
              <a:rPr lang="en-US" dirty="0"/>
              <a:t>Dr. Josh Wren</a:t>
            </a:r>
          </a:p>
        </p:txBody>
      </p:sp>
      <p:pic>
        <p:nvPicPr>
          <p:cNvPr id="1026" name="Picture 2"/>
          <p:cNvPicPr>
            <a:picLocks noChangeAspect="1" noChangeArrowheads="1"/>
          </p:cNvPicPr>
          <p:nvPr/>
        </p:nvPicPr>
        <p:blipFill>
          <a:blip r:embed="rId2" cstate="print"/>
          <a:srcRect/>
          <a:stretch>
            <a:fillRect/>
          </a:stretch>
        </p:blipFill>
        <p:spPr bwMode="auto">
          <a:xfrm>
            <a:off x="76200" y="1447800"/>
            <a:ext cx="2133600" cy="2000250"/>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cstate="print"/>
          <a:srcRect/>
          <a:stretch>
            <a:fillRect/>
          </a:stretch>
        </p:blipFill>
        <p:spPr bwMode="auto">
          <a:xfrm>
            <a:off x="2286000" y="1447800"/>
            <a:ext cx="2286000" cy="2029326"/>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cstate="print"/>
          <a:srcRect/>
          <a:stretch>
            <a:fillRect/>
          </a:stretch>
        </p:blipFill>
        <p:spPr bwMode="auto">
          <a:xfrm>
            <a:off x="4724400" y="1447800"/>
            <a:ext cx="1981200" cy="2049608"/>
          </a:xfrm>
          <a:prstGeom prst="rect">
            <a:avLst/>
          </a:prstGeom>
          <a:noFill/>
          <a:ln w="9525">
            <a:noFill/>
            <a:miter lim="800000"/>
            <a:headEnd/>
            <a:tailEnd/>
          </a:ln>
          <a:effectLst/>
        </p:spPr>
      </p:pic>
      <p:pic>
        <p:nvPicPr>
          <p:cNvPr id="1029" name="Picture 5"/>
          <p:cNvPicPr>
            <a:picLocks noChangeAspect="1" noChangeArrowheads="1"/>
          </p:cNvPicPr>
          <p:nvPr/>
        </p:nvPicPr>
        <p:blipFill>
          <a:blip r:embed="rId5" cstate="print"/>
          <a:srcRect/>
          <a:stretch>
            <a:fillRect/>
          </a:stretch>
        </p:blipFill>
        <p:spPr bwMode="auto">
          <a:xfrm>
            <a:off x="6781800" y="1447800"/>
            <a:ext cx="2209800" cy="2071688"/>
          </a:xfrm>
          <a:prstGeom prst="rect">
            <a:avLst/>
          </a:prstGeom>
          <a:noFill/>
          <a:ln w="9525">
            <a:noFill/>
            <a:miter lim="800000"/>
            <a:headEnd/>
            <a:tailEnd/>
          </a:ln>
          <a:effectLst/>
        </p:spPr>
      </p:pic>
      <p:pic>
        <p:nvPicPr>
          <p:cNvPr id="1030" name="Picture 6"/>
          <p:cNvPicPr>
            <a:picLocks noChangeAspect="1" noChangeArrowheads="1"/>
          </p:cNvPicPr>
          <p:nvPr/>
        </p:nvPicPr>
        <p:blipFill>
          <a:blip r:embed="rId6" cstate="print"/>
          <a:srcRect/>
          <a:stretch>
            <a:fillRect/>
          </a:stretch>
        </p:blipFill>
        <p:spPr bwMode="auto">
          <a:xfrm>
            <a:off x="762000" y="3886200"/>
            <a:ext cx="2286000" cy="2198978"/>
          </a:xfrm>
          <a:prstGeom prst="rect">
            <a:avLst/>
          </a:prstGeom>
          <a:noFill/>
          <a:ln w="9525">
            <a:noFill/>
            <a:miter lim="800000"/>
            <a:headEnd/>
            <a:tailEnd/>
          </a:ln>
          <a:effectLst/>
        </p:spPr>
      </p:pic>
      <p:pic>
        <p:nvPicPr>
          <p:cNvPr id="1031" name="Picture 7"/>
          <p:cNvPicPr>
            <a:picLocks noChangeAspect="1" noChangeArrowheads="1"/>
          </p:cNvPicPr>
          <p:nvPr/>
        </p:nvPicPr>
        <p:blipFill>
          <a:blip r:embed="rId7" cstate="print"/>
          <a:srcRect/>
          <a:stretch>
            <a:fillRect/>
          </a:stretch>
        </p:blipFill>
        <p:spPr bwMode="auto">
          <a:xfrm>
            <a:off x="3429000" y="3886200"/>
            <a:ext cx="2299309" cy="2155782"/>
          </a:xfrm>
          <a:prstGeom prst="rect">
            <a:avLst/>
          </a:prstGeom>
          <a:noFill/>
          <a:ln w="9525">
            <a:noFill/>
            <a:miter lim="800000"/>
            <a:headEnd/>
            <a:tailEnd/>
          </a:ln>
          <a:effectLst/>
        </p:spPr>
      </p:pic>
      <p:pic>
        <p:nvPicPr>
          <p:cNvPr id="1032" name="Picture 8"/>
          <p:cNvPicPr>
            <a:picLocks noChangeAspect="1" noChangeArrowheads="1"/>
          </p:cNvPicPr>
          <p:nvPr/>
        </p:nvPicPr>
        <p:blipFill>
          <a:blip r:embed="rId8" cstate="print"/>
          <a:srcRect/>
          <a:stretch>
            <a:fillRect/>
          </a:stretch>
        </p:blipFill>
        <p:spPr bwMode="auto">
          <a:xfrm>
            <a:off x="6019800" y="3810000"/>
            <a:ext cx="2133600" cy="2228824"/>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SDF + GI </a:t>
            </a:r>
          </a:p>
        </p:txBody>
      </p:sp>
      <p:sp>
        <p:nvSpPr>
          <p:cNvPr id="3" name="Content Placeholder 2"/>
          <p:cNvSpPr>
            <a:spLocks noGrp="1"/>
          </p:cNvSpPr>
          <p:nvPr>
            <p:ph idx="1"/>
          </p:nvPr>
        </p:nvSpPr>
        <p:spPr/>
        <p:txBody>
          <a:bodyPr/>
          <a:lstStyle/>
          <a:p>
            <a:endParaRPr lang="en-US"/>
          </a:p>
        </p:txBody>
      </p:sp>
      <p:pic>
        <p:nvPicPr>
          <p:cNvPr id="2050" name="Picture 2" descr="C:\Users\Steve\Desktop\sdf1.jpg"/>
          <p:cNvPicPr>
            <a:picLocks noChangeAspect="1" noChangeArrowheads="1"/>
          </p:cNvPicPr>
          <p:nvPr/>
        </p:nvPicPr>
        <p:blipFill>
          <a:blip r:embed="rId2"/>
          <a:srcRect/>
          <a:stretch>
            <a:fillRect/>
          </a:stretch>
        </p:blipFill>
        <p:spPr bwMode="auto">
          <a:xfrm>
            <a:off x="228599" y="2590800"/>
            <a:ext cx="2692523" cy="2016945"/>
          </a:xfrm>
          <a:prstGeom prst="rect">
            <a:avLst/>
          </a:prstGeom>
          <a:noFill/>
        </p:spPr>
      </p:pic>
      <p:pic>
        <p:nvPicPr>
          <p:cNvPr id="2051" name="Picture 3" descr="C:\Users\Steve\Desktop\SDFxray.jpg"/>
          <p:cNvPicPr>
            <a:picLocks noChangeAspect="1" noChangeArrowheads="1"/>
          </p:cNvPicPr>
          <p:nvPr/>
        </p:nvPicPr>
        <p:blipFill>
          <a:blip r:embed="rId3"/>
          <a:srcRect/>
          <a:stretch>
            <a:fillRect/>
          </a:stretch>
        </p:blipFill>
        <p:spPr bwMode="auto">
          <a:xfrm>
            <a:off x="6019800" y="847898"/>
            <a:ext cx="2956540" cy="5246515"/>
          </a:xfrm>
          <a:prstGeom prst="rect">
            <a:avLst/>
          </a:prstGeom>
          <a:noFill/>
        </p:spPr>
      </p:pic>
      <p:pic>
        <p:nvPicPr>
          <p:cNvPr id="2052" name="Picture 4" descr="C:\Users\Steve\Desktop\sdf2.jpg"/>
          <p:cNvPicPr>
            <a:picLocks noChangeAspect="1" noChangeArrowheads="1"/>
          </p:cNvPicPr>
          <p:nvPr/>
        </p:nvPicPr>
        <p:blipFill>
          <a:blip r:embed="rId4"/>
          <a:srcRect/>
          <a:stretch>
            <a:fillRect/>
          </a:stretch>
        </p:blipFill>
        <p:spPr bwMode="auto">
          <a:xfrm>
            <a:off x="3048000" y="1909850"/>
            <a:ext cx="2743200" cy="3660925"/>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5475"/>
            <a:ext cx="8229600" cy="1143000"/>
          </a:xfrm>
        </p:spPr>
        <p:txBody>
          <a:bodyPr/>
          <a:lstStyle/>
          <a:p>
            <a:r>
              <a:rPr lang="en-US" dirty="0"/>
              <a:t>SDF</a:t>
            </a:r>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cstate="print"/>
          <a:srcRect/>
          <a:stretch>
            <a:fillRect/>
          </a:stretch>
        </p:blipFill>
        <p:spPr bwMode="auto">
          <a:xfrm rot="5400000">
            <a:off x="2842386" y="1424814"/>
            <a:ext cx="3733800" cy="4998972"/>
          </a:xfrm>
          <a:prstGeom prst="rect">
            <a:avLst/>
          </a:prstGeom>
          <a:noFill/>
          <a:ln w="9525">
            <a:noFill/>
            <a:miter lim="800000"/>
            <a:headEnd/>
            <a:tailEnd/>
          </a:ln>
          <a:effectLst/>
        </p:spPr>
      </p:pic>
      <p:sp>
        <p:nvSpPr>
          <p:cNvPr id="5" name="TextBox 4"/>
          <p:cNvSpPr txBox="1"/>
          <p:nvPr/>
        </p:nvSpPr>
        <p:spPr>
          <a:xfrm>
            <a:off x="4572000" y="5867400"/>
            <a:ext cx="1830245" cy="369332"/>
          </a:xfrm>
          <a:prstGeom prst="rect">
            <a:avLst/>
          </a:prstGeom>
          <a:noFill/>
        </p:spPr>
        <p:txBody>
          <a:bodyPr wrap="none" rtlCol="0">
            <a:spAutoFit/>
          </a:bodyPr>
          <a:lstStyle/>
          <a:p>
            <a:r>
              <a:rPr lang="en-US" dirty="0"/>
              <a:t>Dr. John Frachella</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5475"/>
            <a:ext cx="8229600" cy="1143000"/>
          </a:xfrm>
        </p:spPr>
        <p:txBody>
          <a:bodyPr/>
          <a:lstStyle/>
          <a:p>
            <a:r>
              <a:rPr lang="en-US" dirty="0"/>
              <a:t>SDF</a:t>
            </a:r>
          </a:p>
        </p:txBody>
      </p:sp>
      <p:sp>
        <p:nvSpPr>
          <p:cNvPr id="3" name="Content Placeholder 2"/>
          <p:cNvSpPr>
            <a:spLocks noGrp="1"/>
          </p:cNvSpPr>
          <p:nvPr>
            <p:ph idx="1"/>
          </p:nvPr>
        </p:nvSpPr>
        <p:spPr/>
        <p:txBody>
          <a:bodyPr/>
          <a:lstStyle/>
          <a:p>
            <a:endParaRPr lang="en-US" dirty="0"/>
          </a:p>
        </p:txBody>
      </p:sp>
      <p:sp>
        <p:nvSpPr>
          <p:cNvPr id="5" name="TextBox 4"/>
          <p:cNvSpPr txBox="1"/>
          <p:nvPr/>
        </p:nvSpPr>
        <p:spPr>
          <a:xfrm>
            <a:off x="2743200" y="6488668"/>
            <a:ext cx="1830245" cy="369332"/>
          </a:xfrm>
          <a:prstGeom prst="rect">
            <a:avLst/>
          </a:prstGeom>
          <a:noFill/>
        </p:spPr>
        <p:txBody>
          <a:bodyPr wrap="none" rtlCol="0">
            <a:spAutoFit/>
          </a:bodyPr>
          <a:lstStyle/>
          <a:p>
            <a:r>
              <a:rPr lang="en-US" dirty="0"/>
              <a:t>Dr. John Frachella</a:t>
            </a:r>
          </a:p>
        </p:txBody>
      </p:sp>
      <p:pic>
        <p:nvPicPr>
          <p:cNvPr id="25602" name="Picture 2"/>
          <p:cNvPicPr>
            <a:picLocks noChangeAspect="1" noChangeArrowheads="1"/>
          </p:cNvPicPr>
          <p:nvPr/>
        </p:nvPicPr>
        <p:blipFill>
          <a:blip r:embed="rId2"/>
          <a:srcRect/>
          <a:stretch>
            <a:fillRect/>
          </a:stretch>
        </p:blipFill>
        <p:spPr bwMode="auto">
          <a:xfrm rot="5400000">
            <a:off x="5189934" y="1515665"/>
            <a:ext cx="3183731" cy="4267200"/>
          </a:xfrm>
          <a:prstGeom prst="rect">
            <a:avLst/>
          </a:prstGeom>
          <a:noFill/>
          <a:ln w="9525">
            <a:noFill/>
            <a:miter lim="800000"/>
            <a:headEnd/>
            <a:tailEnd/>
          </a:ln>
          <a:effectLst/>
        </p:spPr>
      </p:pic>
      <p:pic>
        <p:nvPicPr>
          <p:cNvPr id="25603" name="Picture 3"/>
          <p:cNvPicPr>
            <a:picLocks noChangeAspect="1" noChangeArrowheads="1"/>
          </p:cNvPicPr>
          <p:nvPr/>
        </p:nvPicPr>
        <p:blipFill>
          <a:blip r:embed="rId3"/>
          <a:srcRect/>
          <a:stretch>
            <a:fillRect/>
          </a:stretch>
        </p:blipFill>
        <p:spPr bwMode="auto">
          <a:xfrm rot="5400000">
            <a:off x="846535" y="1515665"/>
            <a:ext cx="3183731" cy="4267200"/>
          </a:xfrm>
          <a:prstGeom prst="rect">
            <a:avLst/>
          </a:prstGeom>
          <a:noFill/>
          <a:ln w="9525">
            <a:noFill/>
            <a:miter lim="800000"/>
            <a:headEnd/>
            <a:tailEnd/>
          </a:ln>
          <a:effectLst/>
        </p:spPr>
      </p:pic>
      <p:sp>
        <p:nvSpPr>
          <p:cNvPr id="8" name="TextBox 7"/>
          <p:cNvSpPr txBox="1"/>
          <p:nvPr/>
        </p:nvSpPr>
        <p:spPr>
          <a:xfrm>
            <a:off x="1371600" y="5334000"/>
            <a:ext cx="2105063" cy="369332"/>
          </a:xfrm>
          <a:prstGeom prst="rect">
            <a:avLst/>
          </a:prstGeom>
          <a:noFill/>
        </p:spPr>
        <p:txBody>
          <a:bodyPr wrap="none" rtlCol="0">
            <a:spAutoFit/>
          </a:bodyPr>
          <a:lstStyle/>
          <a:p>
            <a:r>
              <a:rPr lang="en-US" dirty="0"/>
              <a:t>Post SDF Application</a:t>
            </a:r>
          </a:p>
        </p:txBody>
      </p:sp>
      <p:sp>
        <p:nvSpPr>
          <p:cNvPr id="9" name="TextBox 8"/>
          <p:cNvSpPr txBox="1"/>
          <p:nvPr/>
        </p:nvSpPr>
        <p:spPr>
          <a:xfrm>
            <a:off x="4648200" y="5334000"/>
            <a:ext cx="4267200" cy="923330"/>
          </a:xfrm>
          <a:prstGeom prst="rect">
            <a:avLst/>
          </a:prstGeom>
          <a:noFill/>
        </p:spPr>
        <p:txBody>
          <a:bodyPr wrap="square" rtlCol="0">
            <a:spAutoFit/>
          </a:bodyPr>
          <a:lstStyle/>
          <a:p>
            <a:r>
              <a:rPr lang="en-US" dirty="0"/>
              <a:t>round bur w/o LA, acid etch, bond agent, light cured resin </a:t>
            </a:r>
            <a:r>
              <a:rPr lang="en-US" dirty="0" err="1"/>
              <a:t>opaquer</a:t>
            </a:r>
            <a:r>
              <a:rPr lang="en-US" dirty="0"/>
              <a:t>, light cured Majesty </a:t>
            </a:r>
            <a:r>
              <a:rPr lang="en-US" dirty="0" err="1"/>
              <a:t>flowable</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MOV_4061.MOV">
            <a:hlinkClick r:id="" action="ppaction://media"/>
          </p:cNvPr>
          <p:cNvPicPr>
            <a:picLocks noGrp="1" noRot="1" noChangeAspect="1"/>
          </p:cNvPicPr>
          <p:nvPr>
            <p:ph idx="1"/>
            <a:videoFile r:link="rId1"/>
          </p:nvPr>
        </p:nvPicPr>
        <p:blipFill>
          <a:blip r:embed="rId3"/>
          <a:stretch>
            <a:fillRect/>
          </a:stretch>
        </p:blipFill>
        <p:spPr>
          <a:xfrm>
            <a:off x="1524000" y="1447800"/>
            <a:ext cx="5562600" cy="417195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srcRect/>
          <a:stretch>
            <a:fillRect/>
          </a:stretch>
        </p:blipFill>
        <p:spPr bwMode="auto">
          <a:xfrm>
            <a:off x="228600" y="762000"/>
            <a:ext cx="7315200" cy="2762250"/>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0" y="3429000"/>
            <a:ext cx="9080500" cy="2006600"/>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srcRect/>
          <a:stretch>
            <a:fillRect/>
          </a:stretch>
        </p:blipFill>
        <p:spPr bwMode="auto">
          <a:xfrm>
            <a:off x="1947863" y="33338"/>
            <a:ext cx="5248275" cy="6791325"/>
          </a:xfrm>
          <a:prstGeom prst="rect">
            <a:avLst/>
          </a:prstGeom>
          <a:noFill/>
          <a:ln w="9525">
            <a:noFill/>
            <a:miter lim="800000"/>
            <a:headEnd/>
            <a:tailEnd/>
          </a:ln>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Applicators</a:t>
            </a:r>
          </a:p>
        </p:txBody>
      </p:sp>
      <p:sp>
        <p:nvSpPr>
          <p:cNvPr id="3" name="Content Placeholder 2"/>
          <p:cNvSpPr>
            <a:spLocks noGrp="1"/>
          </p:cNvSpPr>
          <p:nvPr>
            <p:ph idx="1"/>
          </p:nvPr>
        </p:nvSpPr>
        <p:spPr/>
        <p:txBody>
          <a:bodyPr/>
          <a:lstStyle/>
          <a:p>
            <a:r>
              <a:rPr lang="en-US" dirty="0"/>
              <a:t>Capillary action applicators</a:t>
            </a:r>
          </a:p>
          <a:p>
            <a:r>
              <a:rPr lang="en-US" dirty="0"/>
              <a:t>Two sizes – Regular (green) and small (pink)</a:t>
            </a:r>
          </a:p>
          <a:p>
            <a:r>
              <a:rPr lang="en-US" dirty="0"/>
              <a:t>Bend and hold shape</a:t>
            </a:r>
          </a:p>
        </p:txBody>
      </p:sp>
      <p:pic>
        <p:nvPicPr>
          <p:cNvPr id="4" name="Picture 2"/>
          <p:cNvPicPr>
            <a:picLocks noChangeAspect="1" noChangeArrowheads="1"/>
          </p:cNvPicPr>
          <p:nvPr/>
        </p:nvPicPr>
        <p:blipFill>
          <a:blip r:embed="rId2"/>
          <a:srcRect/>
          <a:stretch>
            <a:fillRect/>
          </a:stretch>
        </p:blipFill>
        <p:spPr bwMode="auto">
          <a:xfrm>
            <a:off x="5410200" y="3276600"/>
            <a:ext cx="2576512" cy="2459144"/>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Advantage Arrest</a:t>
            </a:r>
          </a:p>
        </p:txBody>
      </p:sp>
      <p:sp>
        <p:nvSpPr>
          <p:cNvPr id="3" name="Content Placeholder 2"/>
          <p:cNvSpPr>
            <a:spLocks noGrp="1"/>
          </p:cNvSpPr>
          <p:nvPr>
            <p:ph idx="1"/>
          </p:nvPr>
        </p:nvSpPr>
        <p:spPr/>
        <p:txBody>
          <a:bodyPr/>
          <a:lstStyle/>
          <a:p>
            <a:r>
              <a:rPr lang="en-US" dirty="0"/>
              <a:t>Per application cost</a:t>
            </a:r>
          </a:p>
          <a:p>
            <a:r>
              <a:rPr lang="en-US" dirty="0"/>
              <a:t>$129 = 8 </a:t>
            </a:r>
            <a:r>
              <a:rPr lang="en-US" dirty="0" err="1"/>
              <a:t>mL</a:t>
            </a:r>
            <a:r>
              <a:rPr lang="en-US" dirty="0"/>
              <a:t> bottle = 250 drops = $0.50/Drop</a:t>
            </a:r>
          </a:p>
          <a:p>
            <a:r>
              <a:rPr lang="en-US" dirty="0"/>
              <a:t>$9.95 for 100 Applicators – $0.095 per app.</a:t>
            </a:r>
          </a:p>
          <a:p>
            <a:r>
              <a:rPr lang="en-US" dirty="0"/>
              <a:t>One drop application = $0.60 per application</a:t>
            </a:r>
          </a:p>
          <a:p>
            <a:r>
              <a:rPr lang="en-US" dirty="0"/>
              <a:t>Two drop application = $1.20 per application</a:t>
            </a:r>
          </a:p>
          <a:p>
            <a:r>
              <a:rPr lang="en-US" i="1" dirty="0"/>
              <a:t>Equal or less than Fluoride Varnish</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Advantage Arrest </a:t>
            </a:r>
            <a:br>
              <a:rPr lang="en-US" dirty="0"/>
            </a:br>
            <a:r>
              <a:rPr lang="en-US" sz="3100" dirty="0"/>
              <a:t>Silver Diamine Fluoride 38%</a:t>
            </a:r>
            <a:endParaRPr lang="en-US" dirty="0"/>
          </a:p>
        </p:txBody>
      </p:sp>
      <p:sp>
        <p:nvSpPr>
          <p:cNvPr id="3" name="Content Placeholder 2"/>
          <p:cNvSpPr>
            <a:spLocks noGrp="1"/>
          </p:cNvSpPr>
          <p:nvPr>
            <p:ph idx="1"/>
          </p:nvPr>
        </p:nvSpPr>
        <p:spPr/>
        <p:txBody>
          <a:bodyPr/>
          <a:lstStyle/>
          <a:p>
            <a:endParaRPr lang="en-US" dirty="0"/>
          </a:p>
        </p:txBody>
      </p:sp>
      <p:pic>
        <p:nvPicPr>
          <p:cNvPr id="1026" name="Picture 2" descr="C:\Egnyte\Shared\Marketing\Products\SDF\Label for USA\Advantage Bottle No Bkgd_LR.jpg"/>
          <p:cNvPicPr>
            <a:picLocks noChangeAspect="1" noChangeArrowheads="1"/>
          </p:cNvPicPr>
          <p:nvPr/>
        </p:nvPicPr>
        <p:blipFill>
          <a:blip r:embed="rId2"/>
          <a:srcRect/>
          <a:stretch>
            <a:fillRect/>
          </a:stretch>
        </p:blipFill>
        <p:spPr bwMode="auto">
          <a:xfrm>
            <a:off x="3124200" y="1905000"/>
            <a:ext cx="2670175" cy="45720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Advantage Arrest</a:t>
            </a:r>
          </a:p>
        </p:txBody>
      </p:sp>
      <p:sp>
        <p:nvSpPr>
          <p:cNvPr id="3" name="Content Placeholder 2"/>
          <p:cNvSpPr>
            <a:spLocks noGrp="1"/>
          </p:cNvSpPr>
          <p:nvPr>
            <p:ph idx="1"/>
          </p:nvPr>
        </p:nvSpPr>
        <p:spPr/>
        <p:txBody>
          <a:bodyPr>
            <a:normAutofit fontScale="92500" lnSpcReduction="10000"/>
          </a:bodyPr>
          <a:lstStyle/>
          <a:p>
            <a:r>
              <a:rPr lang="en-US" dirty="0"/>
              <a:t>FDA cleared as a dentinal hypersensitivity treatment </a:t>
            </a:r>
            <a:r>
              <a:rPr lang="en-US" i="1" dirty="0"/>
              <a:t>(similar to fluoride varnishes)</a:t>
            </a:r>
          </a:p>
          <a:p>
            <a:pPr lvl="1"/>
            <a:r>
              <a:rPr lang="en-US" dirty="0"/>
              <a:t>For use in adults over the age of 21.</a:t>
            </a:r>
          </a:p>
          <a:p>
            <a:pPr lvl="1"/>
            <a:r>
              <a:rPr lang="en-US" dirty="0"/>
              <a:t>Increases Dentinal Hardness</a:t>
            </a:r>
          </a:p>
          <a:p>
            <a:pPr lvl="1"/>
            <a:r>
              <a:rPr lang="en-US" dirty="0"/>
              <a:t>Painless, Blocks dentinal tubules</a:t>
            </a:r>
          </a:p>
          <a:p>
            <a:r>
              <a:rPr lang="en-US" dirty="0"/>
              <a:t>50+ years of use in Japan, China, India, New Zealand, Australia and many others as </a:t>
            </a:r>
            <a:r>
              <a:rPr lang="en-US" b="1" dirty="0"/>
              <a:t>Caries Arresting Agent</a:t>
            </a:r>
          </a:p>
          <a:p>
            <a:r>
              <a:rPr lang="en-US" dirty="0"/>
              <a:t>Quick, Affordable for Patients, and Cost Effective for the Clinic</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it works</a:t>
            </a:r>
          </a:p>
        </p:txBody>
      </p:sp>
      <p:sp>
        <p:nvSpPr>
          <p:cNvPr id="3" name="Content Placeholder 2"/>
          <p:cNvSpPr>
            <a:spLocks noGrp="1"/>
          </p:cNvSpPr>
          <p:nvPr>
            <p:ph idx="1"/>
          </p:nvPr>
        </p:nvSpPr>
        <p:spPr>
          <a:xfrm>
            <a:off x="457200" y="1752600"/>
            <a:ext cx="8229600" cy="4525963"/>
          </a:xfrm>
        </p:spPr>
        <p:txBody>
          <a:bodyPr>
            <a:normAutofit fontScale="62500" lnSpcReduction="20000"/>
          </a:bodyPr>
          <a:lstStyle/>
          <a:p>
            <a:r>
              <a:rPr lang="en-US" dirty="0"/>
              <a:t>Forms silver-protein conjugates in decayed surfaces</a:t>
            </a:r>
          </a:p>
          <a:p>
            <a:r>
              <a:rPr lang="en-US" dirty="0"/>
              <a:t>Increases resistance to acid dissolution and enzymatic digestion.</a:t>
            </a:r>
            <a:r>
              <a:rPr lang="en-US" baseline="30000" dirty="0"/>
              <a:t>11</a:t>
            </a:r>
          </a:p>
          <a:p>
            <a:r>
              <a:rPr lang="en-US" dirty="0" err="1"/>
              <a:t>Hydroxyapatite</a:t>
            </a:r>
            <a:r>
              <a:rPr lang="en-US" dirty="0"/>
              <a:t> and </a:t>
            </a:r>
            <a:r>
              <a:rPr lang="en-US" dirty="0" err="1"/>
              <a:t>fluoroapatite</a:t>
            </a:r>
            <a:r>
              <a:rPr lang="en-US" dirty="0"/>
              <a:t> form on the exposed organic matrix, along with the presence of silver chloride and metallic silver.</a:t>
            </a:r>
            <a:r>
              <a:rPr lang="en-US" baseline="30000" dirty="0"/>
              <a:t>5</a:t>
            </a:r>
          </a:p>
          <a:p>
            <a:r>
              <a:rPr lang="en-US" dirty="0"/>
              <a:t>Increases in mineral density and hardness while the lesion depth decreases.</a:t>
            </a:r>
            <a:r>
              <a:rPr lang="en-US" baseline="30000" dirty="0"/>
              <a:t>5</a:t>
            </a:r>
          </a:p>
          <a:p>
            <a:r>
              <a:rPr lang="en-US" dirty="0"/>
              <a:t>Inhibits the proteins that break down the exposed dentin organic matrix: matrix metalloproteinases;</a:t>
            </a:r>
            <a:r>
              <a:rPr lang="en-US" baseline="30000" dirty="0"/>
              <a:t>11</a:t>
            </a:r>
            <a:r>
              <a:rPr lang="en-US" dirty="0"/>
              <a:t> cathepsins;</a:t>
            </a:r>
            <a:r>
              <a:rPr lang="en-US" baseline="30000" dirty="0"/>
              <a:t>12</a:t>
            </a:r>
            <a:r>
              <a:rPr lang="en-US" dirty="0"/>
              <a:t> and bacterial collagenases.</a:t>
            </a:r>
            <a:r>
              <a:rPr lang="en-US" baseline="30000" dirty="0"/>
              <a:t>5</a:t>
            </a:r>
          </a:p>
          <a:p>
            <a:r>
              <a:rPr lang="en-US" dirty="0"/>
              <a:t>Silver ions act directly against bacteria in lesions by breaking membranes, denaturing proteins, and inhibiting DNA replication.</a:t>
            </a:r>
            <a:r>
              <a:rPr lang="en-US" baseline="30000" dirty="0"/>
              <a:t>13,14</a:t>
            </a:r>
          </a:p>
          <a:p>
            <a:r>
              <a:rPr lang="en-US" dirty="0"/>
              <a:t>Ionic silver deactivates nearly any macromolecule.</a:t>
            </a:r>
          </a:p>
          <a:p>
            <a:r>
              <a:rPr lang="en-US" dirty="0"/>
              <a:t>Silver diamine fluoride outperforms other anti-caries medicaments in killing </a:t>
            </a:r>
            <a:r>
              <a:rPr lang="en-US" dirty="0" err="1"/>
              <a:t>cariogenic</a:t>
            </a:r>
            <a:r>
              <a:rPr lang="en-US" dirty="0"/>
              <a:t> bacteria in dentinal tubules.</a:t>
            </a:r>
            <a:r>
              <a:rPr lang="en-US" baseline="30000" dirty="0"/>
              <a:t>15</a:t>
            </a:r>
            <a:endParaRPr lang="en-US" dirty="0"/>
          </a:p>
          <a:p>
            <a:r>
              <a:rPr lang="en-US" dirty="0"/>
              <a:t>Silver and fluoride ions penetrate ~25 microns into enamel,</a:t>
            </a:r>
            <a:r>
              <a:rPr lang="en-US" baseline="30000" dirty="0"/>
              <a:t>16</a:t>
            </a:r>
            <a:r>
              <a:rPr lang="en-US" dirty="0"/>
              <a:t> and 50-200 microns into dentin.</a:t>
            </a:r>
            <a:r>
              <a:rPr lang="en-US" baseline="30000" dirty="0"/>
              <a:t>17</a:t>
            </a:r>
            <a:r>
              <a:rPr lang="en-US" dirty="0"/>
              <a:t> Fluoride promotes </a:t>
            </a:r>
            <a:r>
              <a:rPr lang="en-US" dirty="0" err="1"/>
              <a:t>remineralization</a:t>
            </a:r>
            <a:r>
              <a:rPr lang="en-US" dirty="0"/>
              <a:t>, and silver is available for antimicrobial action upon release by re-acidification.</a:t>
            </a:r>
            <a:r>
              <a:rPr lang="en-US" baseline="30000" dirty="0"/>
              <a:t>18</a:t>
            </a:r>
            <a:endParaRPr lang="en-US" dirty="0"/>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Toxicity?</a:t>
            </a:r>
          </a:p>
        </p:txBody>
      </p:sp>
      <p:sp>
        <p:nvSpPr>
          <p:cNvPr id="3" name="Content Placeholder 2"/>
          <p:cNvSpPr>
            <a:spLocks noGrp="1"/>
          </p:cNvSpPr>
          <p:nvPr>
            <p:ph idx="1"/>
          </p:nvPr>
        </p:nvSpPr>
        <p:spPr/>
        <p:txBody>
          <a:bodyPr>
            <a:normAutofit fontScale="70000" lnSpcReduction="20000"/>
          </a:bodyPr>
          <a:lstStyle/>
          <a:p>
            <a:pPr lvl="0"/>
            <a:r>
              <a:rPr lang="en-US" dirty="0"/>
              <a:t>One drop is approximately 25 </a:t>
            </a:r>
            <a:r>
              <a:rPr lang="en-US" dirty="0" err="1"/>
              <a:t>μL</a:t>
            </a:r>
            <a:r>
              <a:rPr lang="en-US" dirty="0"/>
              <a:t> and should be sufficient to treat 1-5 teeth and contains about 11.88 mg of SDF.  LD of oral administration is approximately 520 mg/kg body weight; while LD subcutaneous administration is 380 mg/kg body weight.  A child of 10 kg would receive 1.185 mg/kg.  </a:t>
            </a:r>
          </a:p>
          <a:p>
            <a:pPr lvl="0"/>
            <a:r>
              <a:rPr lang="en-US" dirty="0"/>
              <a:t>If we use the 380mg/kg number being overly cautious, that is a 400 fold safety margin.  The EPA has also set short term silver exposure levels in drinking water at 1.142 mg per L for 1-10 days.  </a:t>
            </a:r>
          </a:p>
          <a:p>
            <a:pPr lvl="0"/>
            <a:r>
              <a:rPr lang="en-US" dirty="0"/>
              <a:t>Applications greater than one week apart fall in line with these recommendations.  The EPA long term exposure limits have been set at 1 gram to safely avoid </a:t>
            </a:r>
            <a:r>
              <a:rPr lang="en-US" dirty="0" err="1"/>
              <a:t>argyria</a:t>
            </a:r>
            <a:r>
              <a:rPr lang="en-US" dirty="0"/>
              <a:t>.  </a:t>
            </a:r>
          </a:p>
          <a:p>
            <a:pPr lvl="0"/>
            <a:r>
              <a:rPr lang="en-US" dirty="0"/>
              <a:t>According to Vasquez et. al. in the study below, the highest applied dose of 2.37 mg would enable 400+ applications over a lifetime.     </a:t>
            </a:r>
            <a:r>
              <a:rPr lang="en-US" u="sng" dirty="0">
                <a:hlinkClick r:id="rId2"/>
              </a:rPr>
              <a:t>http://www.biomedcentral.com/content/pdf/1472-6831-12-60.pdf</a:t>
            </a:r>
            <a:endParaRPr lang="en-US" dirty="0"/>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Application</a:t>
            </a:r>
          </a:p>
        </p:txBody>
      </p:sp>
      <p:sp>
        <p:nvSpPr>
          <p:cNvPr id="4" name="Subtitle 3"/>
          <p:cNvSpPr>
            <a:spLocks noGrp="1"/>
          </p:cNvSpPr>
          <p:nvPr>
            <p:ph type="subTitle" idx="1"/>
          </p:nvPr>
        </p:nvSpPr>
        <p:spPr/>
        <p:txBody>
          <a:bodyPr/>
          <a:lstStyle/>
          <a:p>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Advantage Arrest</a:t>
            </a:r>
          </a:p>
        </p:txBody>
      </p:sp>
      <p:sp>
        <p:nvSpPr>
          <p:cNvPr id="3" name="Content Placeholder 2"/>
          <p:cNvSpPr>
            <a:spLocks noGrp="1"/>
          </p:cNvSpPr>
          <p:nvPr>
            <p:ph idx="1"/>
          </p:nvPr>
        </p:nvSpPr>
        <p:spPr/>
        <p:txBody>
          <a:bodyPr>
            <a:normAutofit fontScale="92500"/>
          </a:bodyPr>
          <a:lstStyle/>
          <a:p>
            <a:r>
              <a:rPr lang="en-US" dirty="0"/>
              <a:t>Does </a:t>
            </a:r>
            <a:r>
              <a:rPr lang="en-US" b="1" u="sng" dirty="0"/>
              <a:t>not</a:t>
            </a:r>
            <a:r>
              <a:rPr lang="en-US" dirty="0"/>
              <a:t> stain sound enamel or dentin</a:t>
            </a:r>
          </a:p>
          <a:p>
            <a:r>
              <a:rPr lang="en-US" dirty="0"/>
              <a:t>Does </a:t>
            </a:r>
            <a:r>
              <a:rPr lang="en-US" b="1" u="sng" dirty="0"/>
              <a:t>not</a:t>
            </a:r>
            <a:r>
              <a:rPr lang="en-US" dirty="0"/>
              <a:t> stain when preventing sensitivity</a:t>
            </a:r>
          </a:p>
          <a:p>
            <a:r>
              <a:rPr lang="en-US" dirty="0"/>
              <a:t>Does discolor when applied on demineralization</a:t>
            </a:r>
          </a:p>
          <a:p>
            <a:pPr lvl="1"/>
            <a:r>
              <a:rPr lang="en-US" dirty="0"/>
              <a:t>The color changes are like naturally arrested caries or darker. It is a signal to both clinician and patient that something is happening.</a:t>
            </a:r>
          </a:p>
          <a:p>
            <a:r>
              <a:rPr lang="en-US" dirty="0"/>
              <a:t>Discolors soft tissue, and any other objects it touches (a few hours to appear, soft tissue fades in a few days)</a:t>
            </a: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Advantage Arrest</a:t>
            </a:r>
          </a:p>
        </p:txBody>
      </p:sp>
      <p:sp>
        <p:nvSpPr>
          <p:cNvPr id="3" name="Content Placeholder 2"/>
          <p:cNvSpPr>
            <a:spLocks noGrp="1"/>
          </p:cNvSpPr>
          <p:nvPr>
            <p:ph idx="1"/>
          </p:nvPr>
        </p:nvSpPr>
        <p:spPr/>
        <p:txBody>
          <a:bodyPr>
            <a:normAutofit fontScale="77500" lnSpcReduction="20000"/>
          </a:bodyPr>
          <a:lstStyle/>
          <a:p>
            <a:r>
              <a:rPr lang="en-US" dirty="0"/>
              <a:t>If stain is an issue, can be covered with Glass </a:t>
            </a:r>
            <a:r>
              <a:rPr lang="en-US" dirty="0" err="1"/>
              <a:t>Ionomer</a:t>
            </a:r>
            <a:r>
              <a:rPr lang="en-US" dirty="0"/>
              <a:t>.</a:t>
            </a:r>
          </a:p>
          <a:p>
            <a:r>
              <a:rPr lang="en-US" dirty="0"/>
              <a:t>Potassium Iodide has also been used to reduce the staining</a:t>
            </a:r>
          </a:p>
          <a:p>
            <a:pPr lvl="1"/>
            <a:r>
              <a:rPr lang="en-US" dirty="0"/>
              <a:t>Research is inconclusive about KI reducing stain, or reducing efficacy</a:t>
            </a:r>
          </a:p>
          <a:p>
            <a:r>
              <a:rPr lang="en-US" dirty="0"/>
              <a:t>Does not need light cured, air dries, excess can be rinsed away after application</a:t>
            </a:r>
          </a:p>
          <a:p>
            <a:r>
              <a:rPr lang="en-US" dirty="0"/>
              <a:t>Can be reapplied at intervals of &gt; one week; one application is normally sufficient</a:t>
            </a:r>
          </a:p>
          <a:p>
            <a:r>
              <a:rPr lang="en-US" dirty="0"/>
              <a:t>Clear liquid, Light Sensitive</a:t>
            </a:r>
          </a:p>
          <a:p>
            <a:r>
              <a:rPr lang="en-US" dirty="0"/>
              <a:t>10 ml bottle filled to </a:t>
            </a:r>
            <a:r>
              <a:rPr lang="en-US" b="1" dirty="0"/>
              <a:t>8 ml</a:t>
            </a:r>
          </a:p>
          <a:p>
            <a:r>
              <a:rPr lang="en-US" dirty="0"/>
              <a:t>3 year shelf life</a:t>
            </a:r>
          </a:p>
          <a:p>
            <a:endParaRPr lang="en-US" dirty="0"/>
          </a:p>
          <a:p>
            <a:endParaRPr lang="en-US" dirty="0"/>
          </a:p>
        </p:txBody>
      </p:sp>
    </p:spTree>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4232</TotalTime>
  <Words>555</Words>
  <Application>Microsoft Office PowerPoint</Application>
  <PresentationFormat>On-screen Show (4:3)</PresentationFormat>
  <Paragraphs>102</Paragraphs>
  <Slides>21</Slides>
  <Notes>1</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Arial</vt:lpstr>
      <vt:lpstr>Calibri</vt:lpstr>
      <vt:lpstr>1_Office Theme</vt:lpstr>
      <vt:lpstr>Silver Diamine Fluoride</vt:lpstr>
      <vt:lpstr>PowerPoint Presentation</vt:lpstr>
      <vt:lpstr>Advantage Arrest  Silver Diamine Fluoride 38%</vt:lpstr>
      <vt:lpstr>Advantage Arrest</vt:lpstr>
      <vt:lpstr>How it works</vt:lpstr>
      <vt:lpstr>Toxicity?</vt:lpstr>
      <vt:lpstr>Application</vt:lpstr>
      <vt:lpstr>Advantage Arrest</vt:lpstr>
      <vt:lpstr>Advantage Arrest</vt:lpstr>
      <vt:lpstr>SDF Q&amp;A</vt:lpstr>
      <vt:lpstr>SDF Q&amp;A</vt:lpstr>
      <vt:lpstr>CDT Codes</vt:lpstr>
      <vt:lpstr>SDF + Activa</vt:lpstr>
      <vt:lpstr>SDF + Activa</vt:lpstr>
      <vt:lpstr>SDF + GI </vt:lpstr>
      <vt:lpstr>SDF</vt:lpstr>
      <vt:lpstr>SDF</vt:lpstr>
      <vt:lpstr>PowerPoint Presentation</vt:lpstr>
      <vt:lpstr>PowerPoint Presentation</vt:lpstr>
      <vt:lpstr>Applicators</vt:lpstr>
      <vt:lpstr>Advantage Arrest</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Advantage Arrest  Silver Diamine Fluoride 38%</dc:title>
  <dc:creator>Steve</dc:creator>
  <cp:lastModifiedBy>Lisa C</cp:lastModifiedBy>
  <cp:revision>77</cp:revision>
  <dcterms:created xsi:type="dcterms:W3CDTF">2015-04-20T17:18:28Z</dcterms:created>
  <dcterms:modified xsi:type="dcterms:W3CDTF">2016-06-01T01:38:13Z</dcterms:modified>
</cp:coreProperties>
</file>