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5"/>
  </p:notesMasterIdLst>
  <p:sldIdLst>
    <p:sldId id="256" r:id="rId3"/>
    <p:sldId id="257" r:id="rId4"/>
    <p:sldId id="258" r:id="rId5"/>
    <p:sldId id="259" r:id="rId6"/>
    <p:sldId id="261" r:id="rId7"/>
    <p:sldId id="262" r:id="rId8"/>
    <p:sldId id="268" r:id="rId9"/>
    <p:sldId id="263" r:id="rId10"/>
    <p:sldId id="264" r:id="rId11"/>
    <p:sldId id="271" r:id="rId12"/>
    <p:sldId id="296" r:id="rId13"/>
    <p:sldId id="297" r:id="rId14"/>
    <p:sldId id="298" r:id="rId15"/>
    <p:sldId id="299" r:id="rId16"/>
    <p:sldId id="300" r:id="rId17"/>
    <p:sldId id="301" r:id="rId18"/>
    <p:sldId id="302" r:id="rId19"/>
    <p:sldId id="303" r:id="rId20"/>
    <p:sldId id="304" r:id="rId21"/>
    <p:sldId id="275" r:id="rId22"/>
    <p:sldId id="270" r:id="rId23"/>
    <p:sldId id="315" r:id="rId24"/>
    <p:sldId id="316" r:id="rId25"/>
    <p:sldId id="317" r:id="rId26"/>
    <p:sldId id="318" r:id="rId27"/>
    <p:sldId id="265" r:id="rId28"/>
    <p:sldId id="266" r:id="rId29"/>
    <p:sldId id="293" r:id="rId30"/>
    <p:sldId id="294" r:id="rId31"/>
    <p:sldId id="319" r:id="rId32"/>
    <p:sldId id="267"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sorterViewPr>
    <p:cViewPr varScale="1">
      <p:scale>
        <a:sx n="100" d="100"/>
        <a:sy n="100" d="100"/>
      </p:scale>
      <p:origin x="0" y="-7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74E30-4045-4861-9CBF-F66980E8A0F9}" type="datetimeFigureOut">
              <a:rPr lang="en-US" smtClean="0"/>
              <a:t>4/18/2017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24052-A7C3-4E55-A093-2B0FDE108D85}" type="slidenum">
              <a:rPr lang="en-US" smtClean="0"/>
              <a:t>‹#›</a:t>
            </a:fld>
            <a:endParaRPr lang="en-US"/>
          </a:p>
        </p:txBody>
      </p:sp>
    </p:spTree>
    <p:extLst>
      <p:ext uri="{BB962C8B-B14F-4D97-AF65-F5344CB8AC3E}">
        <p14:creationId xmlns:p14="http://schemas.microsoft.com/office/powerpoint/2010/main" val="177075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FEC95-2818-4BEC-9B7C-B78A41EDA16D}" type="slidenum">
              <a:rPr lang="en-US" smtClean="0"/>
              <a:t>10</a:t>
            </a:fld>
            <a:endParaRPr lang="en-US"/>
          </a:p>
        </p:txBody>
      </p:sp>
    </p:spTree>
    <p:extLst>
      <p:ext uri="{BB962C8B-B14F-4D97-AF65-F5344CB8AC3E}">
        <p14:creationId xmlns:p14="http://schemas.microsoft.com/office/powerpoint/2010/main" val="418527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FEC95-2818-4BEC-9B7C-B78A41EDA16D}" type="slidenum">
              <a:rPr lang="en-US" smtClean="0"/>
              <a:t>23</a:t>
            </a:fld>
            <a:endParaRPr lang="en-US"/>
          </a:p>
        </p:txBody>
      </p:sp>
    </p:spTree>
    <p:extLst>
      <p:ext uri="{BB962C8B-B14F-4D97-AF65-F5344CB8AC3E}">
        <p14:creationId xmlns:p14="http://schemas.microsoft.com/office/powerpoint/2010/main" val="3666828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1721388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82439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extLst>
      <p:ext uri="{BB962C8B-B14F-4D97-AF65-F5344CB8AC3E}">
        <p14:creationId xmlns:p14="http://schemas.microsoft.com/office/powerpoint/2010/main" val="190027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1020395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0640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06182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899972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684156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77650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extLst>
      <p:ext uri="{BB962C8B-B14F-4D97-AF65-F5344CB8AC3E}">
        <p14:creationId xmlns:p14="http://schemas.microsoft.com/office/powerpoint/2010/main" val="311589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1461594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09609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4/18/2017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4/18/2017</a:t>
            </a:fld>
            <a:endParaRPr lang="en-US" dirty="0"/>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extLst>
      <p:ext uri="{BB962C8B-B14F-4D97-AF65-F5344CB8AC3E}">
        <p14:creationId xmlns:p14="http://schemas.microsoft.com/office/powerpoint/2010/main" val="28558333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9.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Dental Stem Cells:</a:t>
            </a:r>
            <a:br>
              <a:rPr lang="en-US" dirty="0"/>
            </a:br>
            <a:r>
              <a:rPr lang="en-US" dirty="0"/>
              <a:t>Preparing for the future</a:t>
            </a:r>
          </a:p>
        </p:txBody>
      </p:sp>
      <p:sp>
        <p:nvSpPr>
          <p:cNvPr id="3" name="Subtitle 2"/>
          <p:cNvSpPr>
            <a:spLocks noGrp="1"/>
          </p:cNvSpPr>
          <p:nvPr>
            <p:ph type="subTitle" idx="1"/>
          </p:nvPr>
        </p:nvSpPr>
        <p:spPr/>
        <p:txBody>
          <a:bodyPr/>
          <a:lstStyle/>
          <a:p>
            <a:r>
              <a:rPr lang="en-US" dirty="0"/>
              <a:t>Presented by</a:t>
            </a:r>
          </a:p>
          <a:p>
            <a:r>
              <a:rPr lang="en-US" dirty="0"/>
              <a:t>Lisa Darrow, RDH, BA, CDA</a:t>
            </a:r>
          </a:p>
        </p:txBody>
      </p:sp>
    </p:spTree>
    <p:extLst>
      <p:ext uri="{BB962C8B-B14F-4D97-AF65-F5344CB8AC3E}">
        <p14:creationId xmlns:p14="http://schemas.microsoft.com/office/powerpoint/2010/main" val="229738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Dental Stem Cells Harvested?</a:t>
            </a:r>
          </a:p>
        </p:txBody>
      </p:sp>
      <p:sp>
        <p:nvSpPr>
          <p:cNvPr id="3" name="Content Placeholder 2"/>
          <p:cNvSpPr>
            <a:spLocks noGrp="1"/>
          </p:cNvSpPr>
          <p:nvPr>
            <p:ph idx="1"/>
          </p:nvPr>
        </p:nvSpPr>
        <p:spPr/>
        <p:txBody>
          <a:bodyPr/>
          <a:lstStyle/>
          <a:p>
            <a:r>
              <a:rPr lang="en-US" sz="2200" dirty="0"/>
              <a:t>Dental Stem Cells are harvested from the dental pulp tissue of deciduous exfoliated teeth, wisdom teeth primarily; however any healthy primary tooth will work as well.</a:t>
            </a:r>
          </a:p>
          <a:p>
            <a:r>
              <a:rPr lang="en-US" sz="2200" dirty="0"/>
              <a:t>Stem Cells within the pulp are a valuable source of highly regenerative stem cells.</a:t>
            </a:r>
          </a:p>
          <a:p>
            <a:endParaRPr lang="en-US" dirty="0"/>
          </a:p>
        </p:txBody>
      </p:sp>
      <p:pic>
        <p:nvPicPr>
          <p:cNvPr id="6" name="Picture 5"/>
          <p:cNvPicPr>
            <a:picLocks noChangeAspect="1"/>
          </p:cNvPicPr>
          <p:nvPr/>
        </p:nvPicPr>
        <p:blipFill>
          <a:blip r:embed="rId3"/>
          <a:stretch>
            <a:fillRect/>
          </a:stretch>
        </p:blipFill>
        <p:spPr>
          <a:xfrm>
            <a:off x="3378698" y="2910254"/>
            <a:ext cx="6283280" cy="3947747"/>
          </a:xfrm>
          <a:prstGeom prst="rect">
            <a:avLst/>
          </a:prstGeom>
        </p:spPr>
      </p:pic>
    </p:spTree>
    <p:extLst>
      <p:ext uri="{BB962C8B-B14F-4D97-AF65-F5344CB8AC3E}">
        <p14:creationId xmlns:p14="http://schemas.microsoft.com/office/powerpoint/2010/main" val="290721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494523"/>
            <a:ext cx="7661664" cy="1105679"/>
          </a:xfrm>
        </p:spPr>
        <p:txBody>
          <a:bodyPr/>
          <a:lstStyle/>
          <a:p>
            <a:br>
              <a:rPr lang="en-US" dirty="0"/>
            </a:br>
            <a:r>
              <a:rPr lang="en-US" dirty="0"/>
              <a:t>What is considered Viable Stem Cells?</a:t>
            </a:r>
          </a:p>
        </p:txBody>
      </p:sp>
      <p:sp>
        <p:nvSpPr>
          <p:cNvPr id="3" name="Content Placeholder 2"/>
          <p:cNvSpPr>
            <a:spLocks noGrp="1"/>
          </p:cNvSpPr>
          <p:nvPr>
            <p:ph idx="1"/>
          </p:nvPr>
        </p:nvSpPr>
        <p:spPr>
          <a:xfrm>
            <a:off x="2073275" y="2062065"/>
            <a:ext cx="8042276" cy="4226768"/>
          </a:xfrm>
        </p:spPr>
        <p:txBody>
          <a:bodyPr/>
          <a:lstStyle/>
          <a:p>
            <a:r>
              <a:rPr lang="en-US" dirty="0"/>
              <a:t>Integral supply of blood</a:t>
            </a:r>
          </a:p>
          <a:p>
            <a:r>
              <a:rPr lang="en-US" dirty="0"/>
              <a:t>Infection free – no deep caries or endo treated</a:t>
            </a:r>
          </a:p>
          <a:p>
            <a:r>
              <a:rPr lang="en-US" dirty="0"/>
              <a:t>Youth period since they are highly healthy plus the stem cells are highly reproducible.</a:t>
            </a:r>
          </a:p>
          <a:p>
            <a:r>
              <a:rPr lang="en-US" dirty="0"/>
              <a:t>Middle-aged persons’ permanent teeth can be feasible to retrieve stem cells from</a:t>
            </a:r>
          </a:p>
          <a:p>
            <a:endParaRPr lang="en-US" dirty="0"/>
          </a:p>
        </p:txBody>
      </p:sp>
    </p:spTree>
    <p:extLst>
      <p:ext uri="{BB962C8B-B14F-4D97-AF65-F5344CB8AC3E}">
        <p14:creationId xmlns:p14="http://schemas.microsoft.com/office/powerpoint/2010/main" val="3412901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for Harvesting</a:t>
            </a:r>
          </a:p>
        </p:txBody>
      </p:sp>
      <p:sp>
        <p:nvSpPr>
          <p:cNvPr id="3" name="Content Placeholder 2"/>
          <p:cNvSpPr>
            <a:spLocks noGrp="1"/>
          </p:cNvSpPr>
          <p:nvPr>
            <p:ph idx="1"/>
          </p:nvPr>
        </p:nvSpPr>
        <p:spPr/>
        <p:txBody>
          <a:bodyPr/>
          <a:lstStyle/>
          <a:p>
            <a:endParaRPr lang="en-US" dirty="0"/>
          </a:p>
          <a:p>
            <a:r>
              <a:rPr lang="en-US" sz="2800" dirty="0"/>
              <a:t>Under the age of 25 years is best</a:t>
            </a:r>
          </a:p>
          <a:p>
            <a:endParaRPr lang="en-US" sz="2800" dirty="0"/>
          </a:p>
          <a:p>
            <a:r>
              <a:rPr lang="en-US" sz="2800" dirty="0"/>
              <a:t>No age restriction currently  - no charge to patient if no viable stem cells</a:t>
            </a:r>
          </a:p>
          <a:p>
            <a:endParaRPr lang="en-US" sz="2800" dirty="0"/>
          </a:p>
          <a:p>
            <a:r>
              <a:rPr lang="en-US" sz="2800" dirty="0"/>
              <a:t>The older dental stem cells the less reproducible</a:t>
            </a:r>
          </a:p>
        </p:txBody>
      </p:sp>
    </p:spTree>
    <p:extLst>
      <p:ext uri="{BB962C8B-B14F-4D97-AF65-F5344CB8AC3E}">
        <p14:creationId xmlns:p14="http://schemas.microsoft.com/office/powerpoint/2010/main" val="3991403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Deciduous Teeth</a:t>
            </a:r>
            <a:endParaRPr lang="en-US" dirty="0"/>
          </a:p>
        </p:txBody>
      </p:sp>
      <p:sp>
        <p:nvSpPr>
          <p:cNvPr id="3" name="Content Placeholder 2"/>
          <p:cNvSpPr>
            <a:spLocks noGrp="1"/>
          </p:cNvSpPr>
          <p:nvPr>
            <p:ph idx="1"/>
          </p:nvPr>
        </p:nvSpPr>
        <p:spPr/>
        <p:txBody>
          <a:bodyPr/>
          <a:lstStyle/>
          <a:p>
            <a:r>
              <a:rPr lang="en-US" dirty="0"/>
              <a:t>The perfect stem cell recovery tooth is incisor or canine at an initial stage of loosening, with the intact structure of the root being represented by more than one third</a:t>
            </a:r>
          </a:p>
        </p:txBody>
      </p:sp>
      <p:pic>
        <p:nvPicPr>
          <p:cNvPr id="4" name="Picture 3"/>
          <p:cNvPicPr/>
          <p:nvPr/>
        </p:nvPicPr>
        <p:blipFill>
          <a:blip r:embed="rId2"/>
          <a:srcRect/>
          <a:stretch>
            <a:fillRect/>
          </a:stretch>
        </p:blipFill>
        <p:spPr bwMode="auto">
          <a:xfrm>
            <a:off x="2457061" y="3107094"/>
            <a:ext cx="6802017" cy="3331028"/>
          </a:xfrm>
          <a:prstGeom prst="rect">
            <a:avLst/>
          </a:prstGeom>
          <a:noFill/>
          <a:ln w="9525">
            <a:noFill/>
            <a:miter lim="800000"/>
            <a:headEnd/>
            <a:tailEnd/>
          </a:ln>
        </p:spPr>
      </p:pic>
    </p:spTree>
    <p:extLst>
      <p:ext uri="{BB962C8B-B14F-4D97-AF65-F5344CB8AC3E}">
        <p14:creationId xmlns:p14="http://schemas.microsoft.com/office/powerpoint/2010/main" val="2492099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Harvest Zone</a:t>
            </a:r>
          </a:p>
        </p:txBody>
      </p:sp>
      <p:sp>
        <p:nvSpPr>
          <p:cNvPr id="3" name="Content Placeholder 2"/>
          <p:cNvSpPr>
            <a:spLocks noGrp="1"/>
          </p:cNvSpPr>
          <p:nvPr>
            <p:ph idx="1"/>
          </p:nvPr>
        </p:nvSpPr>
        <p:spPr/>
        <p:txBody>
          <a:bodyPr/>
          <a:lstStyle/>
          <a:p>
            <a:r>
              <a:rPr lang="en-US" dirty="0"/>
              <a:t>Deciduous canine to canine encapsulates the stem cells’ harvest zone  (age 6 to 12)</a:t>
            </a:r>
          </a:p>
          <a:p>
            <a:endParaRPr lang="en-US" dirty="0"/>
          </a:p>
        </p:txBody>
      </p:sp>
      <p:pic>
        <p:nvPicPr>
          <p:cNvPr id="4" name="Picture 3"/>
          <p:cNvPicPr/>
          <p:nvPr/>
        </p:nvPicPr>
        <p:blipFill>
          <a:blip r:embed="rId2"/>
          <a:srcRect/>
          <a:stretch>
            <a:fillRect/>
          </a:stretch>
        </p:blipFill>
        <p:spPr bwMode="auto">
          <a:xfrm>
            <a:off x="3530083" y="2696547"/>
            <a:ext cx="4553337" cy="3918858"/>
          </a:xfrm>
          <a:prstGeom prst="rect">
            <a:avLst/>
          </a:prstGeom>
          <a:noFill/>
          <a:ln w="9525">
            <a:noFill/>
            <a:miter lim="800000"/>
            <a:headEnd/>
            <a:tailEnd/>
          </a:ln>
        </p:spPr>
      </p:pic>
    </p:spTree>
    <p:extLst>
      <p:ext uri="{BB962C8B-B14F-4D97-AF65-F5344CB8AC3E}">
        <p14:creationId xmlns:p14="http://schemas.microsoft.com/office/powerpoint/2010/main" val="258320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most Baby molars?</a:t>
            </a:r>
          </a:p>
        </p:txBody>
      </p:sp>
      <p:sp>
        <p:nvSpPr>
          <p:cNvPr id="3" name="Content Placeholder 2"/>
          <p:cNvSpPr>
            <a:spLocks noGrp="1"/>
          </p:cNvSpPr>
          <p:nvPr>
            <p:ph idx="1"/>
          </p:nvPr>
        </p:nvSpPr>
        <p:spPr/>
        <p:txBody>
          <a:bodyPr/>
          <a:lstStyle/>
          <a:p>
            <a:r>
              <a:rPr lang="en-US" dirty="0"/>
              <a:t>The pulp chambers of deciduous molars are likely to get destroyed by the growing permanent bicuspids as they get loose. </a:t>
            </a:r>
          </a:p>
          <a:p>
            <a:r>
              <a:rPr lang="en-US" dirty="0"/>
              <a:t>Normally, the remnant pulpal tissue may be insufficient in achieving a comprehensive stem cell recovery. </a:t>
            </a:r>
          </a:p>
          <a:p>
            <a:endParaRPr lang="en-US" dirty="0"/>
          </a:p>
        </p:txBody>
      </p:sp>
      <p:pic>
        <p:nvPicPr>
          <p:cNvPr id="4" name="Picture 3"/>
          <p:cNvPicPr/>
          <p:nvPr/>
        </p:nvPicPr>
        <p:blipFill>
          <a:blip r:embed="rId2"/>
          <a:srcRect/>
          <a:stretch>
            <a:fillRect/>
          </a:stretch>
        </p:blipFill>
        <p:spPr bwMode="auto">
          <a:xfrm>
            <a:off x="3884645" y="3946850"/>
            <a:ext cx="3984172" cy="2911151"/>
          </a:xfrm>
          <a:prstGeom prst="rect">
            <a:avLst/>
          </a:prstGeom>
          <a:noFill/>
          <a:ln w="9525">
            <a:noFill/>
            <a:miter lim="800000"/>
            <a:headEnd/>
            <a:tailEnd/>
          </a:ln>
        </p:spPr>
      </p:pic>
    </p:spTree>
    <p:extLst>
      <p:ext uri="{BB962C8B-B14F-4D97-AF65-F5344CB8AC3E}">
        <p14:creationId xmlns:p14="http://schemas.microsoft.com/office/powerpoint/2010/main" val="293715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Wisdom Teeth</a:t>
            </a:r>
            <a:endParaRPr lang="en-US" dirty="0"/>
          </a:p>
        </p:txBody>
      </p:sp>
      <p:sp>
        <p:nvSpPr>
          <p:cNvPr id="3" name="Content Placeholder 2"/>
          <p:cNvSpPr>
            <a:spLocks noGrp="1"/>
          </p:cNvSpPr>
          <p:nvPr>
            <p:ph idx="1"/>
          </p:nvPr>
        </p:nvSpPr>
        <p:spPr/>
        <p:txBody>
          <a:bodyPr/>
          <a:lstStyle/>
          <a:p>
            <a:r>
              <a:rPr lang="en-US" dirty="0"/>
              <a:t>The entire or segmented sections of third molars entailing healthy pulp ought to be recovered during their extraction duration. </a:t>
            </a:r>
          </a:p>
          <a:p>
            <a:r>
              <a:rPr lang="en-US" dirty="0"/>
              <a:t>Growing third molars are characterized with increased pulpal tissue volumes compared to mature teeth with their roots entirely created. </a:t>
            </a:r>
          </a:p>
          <a:p>
            <a:endParaRPr lang="en-US" dirty="0"/>
          </a:p>
        </p:txBody>
      </p:sp>
      <p:pic>
        <p:nvPicPr>
          <p:cNvPr id="4" name="Picture 3"/>
          <p:cNvPicPr/>
          <p:nvPr/>
        </p:nvPicPr>
        <p:blipFill>
          <a:blip r:embed="rId2"/>
          <a:srcRect/>
          <a:stretch>
            <a:fillRect/>
          </a:stretch>
        </p:blipFill>
        <p:spPr bwMode="auto">
          <a:xfrm>
            <a:off x="3620777" y="4068148"/>
            <a:ext cx="5386375" cy="2539468"/>
          </a:xfrm>
          <a:prstGeom prst="rect">
            <a:avLst/>
          </a:prstGeom>
          <a:noFill/>
          <a:ln w="9525">
            <a:noFill/>
            <a:miter lim="800000"/>
            <a:headEnd/>
            <a:tailEnd/>
          </a:ln>
        </p:spPr>
      </p:pic>
      <p:sp>
        <p:nvSpPr>
          <p:cNvPr id="5" name="TextBox 4"/>
          <p:cNvSpPr txBox="1"/>
          <p:nvPr/>
        </p:nvSpPr>
        <p:spPr>
          <a:xfrm>
            <a:off x="2073276" y="4846211"/>
            <a:ext cx="3462888" cy="646331"/>
          </a:xfrm>
          <a:prstGeom prst="rect">
            <a:avLst/>
          </a:prstGeom>
          <a:noFill/>
        </p:spPr>
        <p:txBody>
          <a:bodyPr wrap="square" rtlCol="0">
            <a:spAutoFit/>
          </a:bodyPr>
          <a:lstStyle/>
          <a:p>
            <a:r>
              <a:rPr lang="en-US" dirty="0"/>
              <a:t>Developing Wisdom Teeth (Enhanced Pulp chamber) </a:t>
            </a:r>
          </a:p>
        </p:txBody>
      </p:sp>
      <p:cxnSp>
        <p:nvCxnSpPr>
          <p:cNvPr id="7" name="Straight Arrow Connector 6"/>
          <p:cNvCxnSpPr>
            <a:cxnSpLocks/>
          </p:cNvCxnSpPr>
          <p:nvPr/>
        </p:nvCxnSpPr>
        <p:spPr>
          <a:xfrm flipV="1">
            <a:off x="4743061" y="4599993"/>
            <a:ext cx="1800808" cy="457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a:off x="4743061" y="5355773"/>
            <a:ext cx="1570902" cy="382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19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Teeth</a:t>
            </a:r>
          </a:p>
        </p:txBody>
      </p:sp>
      <p:sp>
        <p:nvSpPr>
          <p:cNvPr id="3" name="Content Placeholder 2"/>
          <p:cNvSpPr>
            <a:spLocks noGrp="1"/>
          </p:cNvSpPr>
          <p:nvPr>
            <p:ph idx="1"/>
          </p:nvPr>
        </p:nvSpPr>
        <p:spPr/>
        <p:txBody>
          <a:bodyPr/>
          <a:lstStyle/>
          <a:p>
            <a:endParaRPr lang="en-US" dirty="0"/>
          </a:p>
          <a:p>
            <a:r>
              <a:rPr lang="en-US" dirty="0"/>
              <a:t>The most favorable recovery age for these teeth is within the developmental phase (roughly from 16 years to 20 years of age), since the stem cells are highly dynamic in root creation and holding up the structure of the root. </a:t>
            </a:r>
          </a:p>
          <a:p>
            <a:r>
              <a:rPr lang="en-US" dirty="0"/>
              <a:t>It is equally feasible to recover third molars made of healthy pulp at a later stage in life hence being perceived as a source for feasible stem cells. </a:t>
            </a:r>
          </a:p>
          <a:p>
            <a:endParaRPr lang="en-US" dirty="0"/>
          </a:p>
        </p:txBody>
      </p:sp>
    </p:spTree>
    <p:extLst>
      <p:ext uri="{BB962C8B-B14F-4D97-AF65-F5344CB8AC3E}">
        <p14:creationId xmlns:p14="http://schemas.microsoft.com/office/powerpoint/2010/main" val="3042128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Permanent teeth</a:t>
            </a:r>
            <a:endParaRPr lang="en-US" dirty="0"/>
          </a:p>
        </p:txBody>
      </p:sp>
      <p:sp>
        <p:nvSpPr>
          <p:cNvPr id="3" name="Content Placeholder 2"/>
          <p:cNvSpPr>
            <a:spLocks noGrp="1"/>
          </p:cNvSpPr>
          <p:nvPr>
            <p:ph idx="1"/>
          </p:nvPr>
        </p:nvSpPr>
        <p:spPr/>
        <p:txBody>
          <a:bodyPr>
            <a:normAutofit/>
          </a:bodyPr>
          <a:lstStyle/>
          <a:p>
            <a:r>
              <a:rPr lang="en-US" dirty="0"/>
              <a:t>A typical example of this argument is the </a:t>
            </a:r>
            <a:r>
              <a:rPr lang="en-US" b="1" dirty="0"/>
              <a:t>bicuspids</a:t>
            </a:r>
            <a:r>
              <a:rPr lang="en-US" dirty="0"/>
              <a:t> with the extraction need </a:t>
            </a:r>
            <a:r>
              <a:rPr lang="en-US" b="1" dirty="0"/>
              <a:t>for orthodontic </a:t>
            </a:r>
            <a:r>
              <a:rPr lang="en-US" dirty="0"/>
              <a:t>indications.</a:t>
            </a:r>
          </a:p>
          <a:p>
            <a:r>
              <a:rPr lang="en-US" dirty="0"/>
              <a:t>Some of the permanent teeth worth avoiding are: teeth having fresh </a:t>
            </a:r>
            <a:r>
              <a:rPr lang="en-US" b="1" dirty="0"/>
              <a:t>infections</a:t>
            </a:r>
            <a:r>
              <a:rPr lang="en-US" dirty="0"/>
              <a:t>, </a:t>
            </a:r>
            <a:r>
              <a:rPr lang="en-US" b="1" dirty="0"/>
              <a:t>nonviable</a:t>
            </a:r>
            <a:r>
              <a:rPr lang="en-US" dirty="0"/>
              <a:t> or </a:t>
            </a:r>
            <a:r>
              <a:rPr lang="en-US" b="1" dirty="0"/>
              <a:t>endodontically-treated</a:t>
            </a:r>
            <a:r>
              <a:rPr lang="en-US" dirty="0"/>
              <a:t> teeth, and teeth having stern </a:t>
            </a:r>
            <a:r>
              <a:rPr lang="en-US" b="1" dirty="0"/>
              <a:t>periodontal infection </a:t>
            </a:r>
            <a:r>
              <a:rPr lang="en-US" dirty="0"/>
              <a:t>and </a:t>
            </a:r>
            <a:r>
              <a:rPr lang="en-US" b="1" dirty="0"/>
              <a:t>extreme mobility</a:t>
            </a:r>
            <a:r>
              <a:rPr lang="en-US" dirty="0"/>
              <a:t>, teeth with </a:t>
            </a:r>
            <a:r>
              <a:rPr lang="en-US" b="1" dirty="0"/>
              <a:t>calcified pulp </a:t>
            </a:r>
            <a:r>
              <a:rPr lang="en-US" dirty="0"/>
              <a:t>or sclerosing chambers, as well as those with </a:t>
            </a:r>
            <a:r>
              <a:rPr lang="en-US" b="1" dirty="0"/>
              <a:t>large restorations </a:t>
            </a:r>
            <a:r>
              <a:rPr lang="en-US" dirty="0"/>
              <a:t>or</a:t>
            </a:r>
            <a:r>
              <a:rPr lang="en-US" b="1" dirty="0"/>
              <a:t> deep caries.</a:t>
            </a:r>
          </a:p>
          <a:p>
            <a:r>
              <a:rPr lang="en-US" dirty="0"/>
              <a:t> </a:t>
            </a:r>
            <a:r>
              <a:rPr lang="en-US" b="1" dirty="0"/>
              <a:t>Age is very vital</a:t>
            </a:r>
            <a:r>
              <a:rPr lang="en-US" dirty="0"/>
              <a:t>. With age, the pulp-located stem cells tend to be less proliferative, hence the need to have stem cells recovered at the earliest and most convenient chance.</a:t>
            </a:r>
          </a:p>
          <a:p>
            <a:endParaRPr lang="en-US" dirty="0"/>
          </a:p>
        </p:txBody>
      </p:sp>
    </p:spTree>
    <p:extLst>
      <p:ext uri="{BB962C8B-B14F-4D97-AF65-F5344CB8AC3E}">
        <p14:creationId xmlns:p14="http://schemas.microsoft.com/office/powerpoint/2010/main" val="30434889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Mesodens or Supernumerary</a:t>
            </a:r>
          </a:p>
        </p:txBody>
      </p:sp>
      <p:sp>
        <p:nvSpPr>
          <p:cNvPr id="3" name="Content Placeholder 2"/>
          <p:cNvSpPr>
            <a:spLocks noGrp="1"/>
          </p:cNvSpPr>
          <p:nvPr>
            <p:ph idx="1"/>
          </p:nvPr>
        </p:nvSpPr>
        <p:spPr/>
        <p:txBody>
          <a:bodyPr/>
          <a:lstStyle/>
          <a:p>
            <a:r>
              <a:rPr lang="en-US" dirty="0"/>
              <a:t>Most of the time when such teeth are extracted, their whole root is still intact, in addition to having healthy pulp and intact blood supply.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211" y="2856141"/>
            <a:ext cx="2857274" cy="3515689"/>
          </a:xfrm>
          <a:prstGeom prst="rect">
            <a:avLst/>
          </a:prstGeom>
        </p:spPr>
      </p:pic>
    </p:spTree>
    <p:extLst>
      <p:ext uri="{BB962C8B-B14F-4D97-AF65-F5344CB8AC3E}">
        <p14:creationId xmlns:p14="http://schemas.microsoft.com/office/powerpoint/2010/main" val="77938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08563"/>
            <a:ext cx="10364451" cy="1596177"/>
          </a:xfrm>
        </p:spPr>
        <p:txBody>
          <a:bodyPr/>
          <a:lstStyle/>
          <a:p>
            <a:r>
              <a:rPr lang="en-US" dirty="0"/>
              <a:t>Agenda</a:t>
            </a:r>
          </a:p>
        </p:txBody>
      </p:sp>
      <p:sp>
        <p:nvSpPr>
          <p:cNvPr id="4" name="Content Placeholder 3"/>
          <p:cNvSpPr>
            <a:spLocks noGrp="1"/>
          </p:cNvSpPr>
          <p:nvPr>
            <p:ph sz="quarter" idx="13"/>
          </p:nvPr>
        </p:nvSpPr>
        <p:spPr>
          <a:xfrm>
            <a:off x="913774" y="1521069"/>
            <a:ext cx="10363826" cy="4941277"/>
          </a:xfrm>
        </p:spPr>
        <p:txBody>
          <a:bodyPr>
            <a:normAutofit/>
          </a:bodyPr>
          <a:lstStyle/>
          <a:p>
            <a:r>
              <a:rPr lang="en-US" dirty="0"/>
              <a:t>Introduction </a:t>
            </a:r>
          </a:p>
          <a:p>
            <a:r>
              <a:rPr lang="en-US" dirty="0"/>
              <a:t>What are Stem cells?</a:t>
            </a:r>
          </a:p>
          <a:p>
            <a:r>
              <a:rPr lang="en-US" dirty="0"/>
              <a:t>What is Tooth Banking / Process</a:t>
            </a:r>
          </a:p>
          <a:p>
            <a:r>
              <a:rPr lang="en-US" dirty="0"/>
              <a:t>The Science behind </a:t>
            </a:r>
            <a:r>
              <a:rPr lang="en-US" dirty="0" err="1"/>
              <a:t>Toothbanking</a:t>
            </a:r>
            <a:endParaRPr lang="en-US" dirty="0"/>
          </a:p>
          <a:p>
            <a:r>
              <a:rPr lang="en-US" dirty="0"/>
              <a:t>Dental Benefits (Practice/Patient)</a:t>
            </a:r>
          </a:p>
          <a:p>
            <a:r>
              <a:rPr lang="en-US" dirty="0"/>
              <a:t>Clinical Benefits/Applications</a:t>
            </a:r>
          </a:p>
          <a:p>
            <a:r>
              <a:rPr lang="en-US" dirty="0"/>
              <a:t>Affordability</a:t>
            </a:r>
          </a:p>
          <a:p>
            <a:r>
              <a:rPr lang="en-US" dirty="0"/>
              <a:t>Scientific Articles</a:t>
            </a:r>
          </a:p>
          <a:p>
            <a:endParaRPr lang="en-US" dirty="0"/>
          </a:p>
        </p:txBody>
      </p:sp>
    </p:spTree>
    <p:extLst>
      <p:ext uri="{BB962C8B-B14F-4D97-AF65-F5344CB8AC3E}">
        <p14:creationId xmlns:p14="http://schemas.microsoft.com/office/powerpoint/2010/main" val="286336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5471" y="259493"/>
            <a:ext cx="7640081" cy="633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8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r>
              <a:rPr lang="en-US" dirty="0"/>
              <a:t>Patient Consultation </a:t>
            </a:r>
          </a:p>
          <a:p>
            <a:r>
              <a:rPr lang="en-US" dirty="0"/>
              <a:t>Extraction of tooth/teeth and placement in Tooth Bank Kit</a:t>
            </a:r>
          </a:p>
          <a:p>
            <a:r>
              <a:rPr lang="en-US" dirty="0"/>
              <a:t>Ship Kit from Dental Office (via prepaid FedEx)</a:t>
            </a:r>
          </a:p>
          <a:p>
            <a:r>
              <a:rPr lang="en-US" dirty="0"/>
              <a:t>Lab Processing</a:t>
            </a:r>
          </a:p>
          <a:p>
            <a:r>
              <a:rPr lang="en-US" dirty="0"/>
              <a:t>Cryopreservation (Endless Benefits)</a:t>
            </a:r>
          </a:p>
          <a:p>
            <a:pPr marL="0" indent="0">
              <a:buNone/>
            </a:pPr>
            <a:endParaRPr lang="en-US" dirty="0"/>
          </a:p>
        </p:txBody>
      </p:sp>
    </p:spTree>
    <p:extLst>
      <p:ext uri="{BB962C8B-B14F-4D97-AF65-F5344CB8AC3E}">
        <p14:creationId xmlns:p14="http://schemas.microsoft.com/office/powerpoint/2010/main" val="418302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974775"/>
          </a:xfrm>
        </p:spPr>
        <p:txBody>
          <a:bodyPr/>
          <a:lstStyle/>
          <a:p>
            <a:r>
              <a:rPr lang="en-US" dirty="0"/>
              <a:t>Patient Consultation</a:t>
            </a:r>
          </a:p>
        </p:txBody>
      </p:sp>
      <p:sp>
        <p:nvSpPr>
          <p:cNvPr id="3" name="Content Placeholder 2"/>
          <p:cNvSpPr>
            <a:spLocks noGrp="1"/>
          </p:cNvSpPr>
          <p:nvPr>
            <p:ph idx="1"/>
          </p:nvPr>
        </p:nvSpPr>
        <p:spPr>
          <a:xfrm>
            <a:off x="1981200" y="1579418"/>
            <a:ext cx="8229600" cy="5119962"/>
          </a:xfrm>
        </p:spPr>
        <p:txBody>
          <a:bodyPr>
            <a:normAutofit fontScale="70000" lnSpcReduction="20000"/>
          </a:bodyPr>
          <a:lstStyle/>
          <a:p>
            <a:endParaRPr lang="en-US" dirty="0"/>
          </a:p>
          <a:p>
            <a:endParaRPr lang="en-US" dirty="0"/>
          </a:p>
          <a:p>
            <a:endParaRPr lang="en-US" dirty="0"/>
          </a:p>
          <a:p>
            <a:endParaRPr lang="en-US" dirty="0"/>
          </a:p>
          <a:p>
            <a:endParaRPr lang="en-US" sz="2900" dirty="0"/>
          </a:p>
          <a:p>
            <a:r>
              <a:rPr lang="en-US" sz="2900" dirty="0"/>
              <a:t>Soft introduction to Stem Cell Storage:</a:t>
            </a:r>
          </a:p>
          <a:p>
            <a:pPr lvl="1"/>
            <a:r>
              <a:rPr lang="en-US" sz="2900" dirty="0"/>
              <a:t>“I want to let you know about a service that we offer all of our patients.  It gives them the ability to store their stem cells for future medical needs.”</a:t>
            </a:r>
          </a:p>
          <a:p>
            <a:pPr lvl="1"/>
            <a:r>
              <a:rPr lang="en-US" sz="2900" dirty="0"/>
              <a:t>“They have already used these type of stem cells, known as MSC’s, for a multitude of diseases, such as Parkinson’s, Alzheimer’s, and Diabetes.”</a:t>
            </a:r>
          </a:p>
          <a:p>
            <a:pPr lvl="1"/>
            <a:r>
              <a:rPr lang="en-US" sz="2900" dirty="0"/>
              <a:t>“I don’t want you as my patient to come back to me and say, “why didn’t you tell me you offered this service, so I am letting you know today.””</a:t>
            </a:r>
          </a:p>
          <a:p>
            <a:pPr marL="457200" lvl="1" indent="0">
              <a:buNone/>
            </a:pPr>
            <a:endParaRPr lang="en-US" sz="2900"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01291" y="1017038"/>
            <a:ext cx="5105400" cy="281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355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80">
                                          <p:stCondLst>
                                            <p:cond delay="0"/>
                                          </p:stCondLst>
                                        </p:cTn>
                                        <p:tgtEl>
                                          <p:spTgt spid="3">
                                            <p:txEl>
                                              <p:pRg st="5" end="5"/>
                                            </p:txEl>
                                          </p:spTgt>
                                        </p:tgtEl>
                                      </p:cBhvr>
                                    </p:animEffect>
                                    <p:anim calcmode="lin" valueType="num">
                                      <p:cBhvr>
                                        <p:cTn id="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5" end="5"/>
                                            </p:txEl>
                                          </p:spTgt>
                                        </p:tgtEl>
                                      </p:cBhvr>
                                      <p:to x="100000" y="60000"/>
                                    </p:animScale>
                                    <p:animScale>
                                      <p:cBhvr>
                                        <p:cTn id="20" dur="166" decel="50000">
                                          <p:stCondLst>
                                            <p:cond delay="676"/>
                                          </p:stCondLst>
                                        </p:cTn>
                                        <p:tgtEl>
                                          <p:spTgt spid="3">
                                            <p:txEl>
                                              <p:pRg st="5" end="5"/>
                                            </p:txEl>
                                          </p:spTgt>
                                        </p:tgtEl>
                                      </p:cBhvr>
                                      <p:to x="100000" y="100000"/>
                                    </p:animScale>
                                    <p:animScale>
                                      <p:cBhvr>
                                        <p:cTn id="21" dur="26">
                                          <p:stCondLst>
                                            <p:cond delay="1312"/>
                                          </p:stCondLst>
                                        </p:cTn>
                                        <p:tgtEl>
                                          <p:spTgt spid="3">
                                            <p:txEl>
                                              <p:pRg st="5" end="5"/>
                                            </p:txEl>
                                          </p:spTgt>
                                        </p:tgtEl>
                                      </p:cBhvr>
                                      <p:to x="100000" y="80000"/>
                                    </p:animScale>
                                    <p:animScale>
                                      <p:cBhvr>
                                        <p:cTn id="22" dur="166" decel="50000">
                                          <p:stCondLst>
                                            <p:cond delay="1338"/>
                                          </p:stCondLst>
                                        </p:cTn>
                                        <p:tgtEl>
                                          <p:spTgt spid="3">
                                            <p:txEl>
                                              <p:pRg st="5" end="5"/>
                                            </p:txEl>
                                          </p:spTgt>
                                        </p:tgtEl>
                                      </p:cBhvr>
                                      <p:to x="100000" y="100000"/>
                                    </p:animScale>
                                    <p:animScale>
                                      <p:cBhvr>
                                        <p:cTn id="23" dur="26">
                                          <p:stCondLst>
                                            <p:cond delay="1642"/>
                                          </p:stCondLst>
                                        </p:cTn>
                                        <p:tgtEl>
                                          <p:spTgt spid="3">
                                            <p:txEl>
                                              <p:pRg st="5" end="5"/>
                                            </p:txEl>
                                          </p:spTgt>
                                        </p:tgtEl>
                                      </p:cBhvr>
                                      <p:to x="100000" y="90000"/>
                                    </p:animScale>
                                    <p:animScale>
                                      <p:cBhvr>
                                        <p:cTn id="24" dur="166" decel="50000">
                                          <p:stCondLst>
                                            <p:cond delay="1668"/>
                                          </p:stCondLst>
                                        </p:cTn>
                                        <p:tgtEl>
                                          <p:spTgt spid="3">
                                            <p:txEl>
                                              <p:pRg st="5" end="5"/>
                                            </p:txEl>
                                          </p:spTgt>
                                        </p:tgtEl>
                                      </p:cBhvr>
                                      <p:to x="100000" y="100000"/>
                                    </p:animScale>
                                    <p:animScale>
                                      <p:cBhvr>
                                        <p:cTn id="25" dur="26">
                                          <p:stCondLst>
                                            <p:cond delay="1808"/>
                                          </p:stCondLst>
                                        </p:cTn>
                                        <p:tgtEl>
                                          <p:spTgt spid="3">
                                            <p:txEl>
                                              <p:pRg st="5" end="5"/>
                                            </p:txEl>
                                          </p:spTgt>
                                        </p:tgtEl>
                                      </p:cBhvr>
                                      <p:to x="100000" y="95000"/>
                                    </p:animScale>
                                    <p:animScale>
                                      <p:cBhvr>
                                        <p:cTn id="26" dur="166" decel="50000">
                                          <p:stCondLst>
                                            <p:cond delay="1834"/>
                                          </p:stCondLst>
                                        </p:cTn>
                                        <p:tgtEl>
                                          <p:spTgt spid="3">
                                            <p:txEl>
                                              <p:pRg st="5" end="5"/>
                                            </p:txEl>
                                          </p:spTgt>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80">
                                          <p:stCondLst>
                                            <p:cond delay="0"/>
                                          </p:stCondLst>
                                        </p:cTn>
                                        <p:tgtEl>
                                          <p:spTgt spid="3">
                                            <p:txEl>
                                              <p:pRg st="6" end="6"/>
                                            </p:txEl>
                                          </p:spTgt>
                                        </p:tgtEl>
                                      </p:cBhvr>
                                    </p:animEffect>
                                    <p:anim calcmode="lin" valueType="num">
                                      <p:cBhvr>
                                        <p:cTn id="3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6" end="6"/>
                                            </p:txEl>
                                          </p:spTgt>
                                        </p:tgtEl>
                                      </p:cBhvr>
                                      <p:to x="100000" y="60000"/>
                                    </p:animScale>
                                    <p:animScale>
                                      <p:cBhvr>
                                        <p:cTn id="36" dur="166" decel="50000">
                                          <p:stCondLst>
                                            <p:cond delay="676"/>
                                          </p:stCondLst>
                                        </p:cTn>
                                        <p:tgtEl>
                                          <p:spTgt spid="3">
                                            <p:txEl>
                                              <p:pRg st="6" end="6"/>
                                            </p:txEl>
                                          </p:spTgt>
                                        </p:tgtEl>
                                      </p:cBhvr>
                                      <p:to x="100000" y="100000"/>
                                    </p:animScale>
                                    <p:animScale>
                                      <p:cBhvr>
                                        <p:cTn id="37" dur="26">
                                          <p:stCondLst>
                                            <p:cond delay="1312"/>
                                          </p:stCondLst>
                                        </p:cTn>
                                        <p:tgtEl>
                                          <p:spTgt spid="3">
                                            <p:txEl>
                                              <p:pRg st="6" end="6"/>
                                            </p:txEl>
                                          </p:spTgt>
                                        </p:tgtEl>
                                      </p:cBhvr>
                                      <p:to x="100000" y="80000"/>
                                    </p:animScale>
                                    <p:animScale>
                                      <p:cBhvr>
                                        <p:cTn id="38" dur="166" decel="50000">
                                          <p:stCondLst>
                                            <p:cond delay="1338"/>
                                          </p:stCondLst>
                                        </p:cTn>
                                        <p:tgtEl>
                                          <p:spTgt spid="3">
                                            <p:txEl>
                                              <p:pRg st="6" end="6"/>
                                            </p:txEl>
                                          </p:spTgt>
                                        </p:tgtEl>
                                      </p:cBhvr>
                                      <p:to x="100000" y="100000"/>
                                    </p:animScale>
                                    <p:animScale>
                                      <p:cBhvr>
                                        <p:cTn id="39" dur="26">
                                          <p:stCondLst>
                                            <p:cond delay="1642"/>
                                          </p:stCondLst>
                                        </p:cTn>
                                        <p:tgtEl>
                                          <p:spTgt spid="3">
                                            <p:txEl>
                                              <p:pRg st="6" end="6"/>
                                            </p:txEl>
                                          </p:spTgt>
                                        </p:tgtEl>
                                      </p:cBhvr>
                                      <p:to x="100000" y="90000"/>
                                    </p:animScale>
                                    <p:animScale>
                                      <p:cBhvr>
                                        <p:cTn id="40" dur="166" decel="50000">
                                          <p:stCondLst>
                                            <p:cond delay="1668"/>
                                          </p:stCondLst>
                                        </p:cTn>
                                        <p:tgtEl>
                                          <p:spTgt spid="3">
                                            <p:txEl>
                                              <p:pRg st="6" end="6"/>
                                            </p:txEl>
                                          </p:spTgt>
                                        </p:tgtEl>
                                      </p:cBhvr>
                                      <p:to x="100000" y="100000"/>
                                    </p:animScale>
                                    <p:animScale>
                                      <p:cBhvr>
                                        <p:cTn id="41" dur="26">
                                          <p:stCondLst>
                                            <p:cond delay="1808"/>
                                          </p:stCondLst>
                                        </p:cTn>
                                        <p:tgtEl>
                                          <p:spTgt spid="3">
                                            <p:txEl>
                                              <p:pRg st="6" end="6"/>
                                            </p:txEl>
                                          </p:spTgt>
                                        </p:tgtEl>
                                      </p:cBhvr>
                                      <p:to x="100000" y="95000"/>
                                    </p:animScale>
                                    <p:animScale>
                                      <p:cBhvr>
                                        <p:cTn id="42" dur="166" decel="50000">
                                          <p:stCondLst>
                                            <p:cond delay="1834"/>
                                          </p:stCondLst>
                                        </p:cTn>
                                        <p:tgtEl>
                                          <p:spTgt spid="3">
                                            <p:txEl>
                                              <p:pRg st="6" end="6"/>
                                            </p:txEl>
                                          </p:spTgt>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80">
                                          <p:stCondLst>
                                            <p:cond delay="0"/>
                                          </p:stCondLst>
                                        </p:cTn>
                                        <p:tgtEl>
                                          <p:spTgt spid="3">
                                            <p:txEl>
                                              <p:pRg st="7" end="7"/>
                                            </p:txEl>
                                          </p:spTgt>
                                        </p:tgtEl>
                                      </p:cBhvr>
                                    </p:animEffect>
                                    <p:anim calcmode="lin" valueType="num">
                                      <p:cBhvr>
                                        <p:cTn id="4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7" end="7"/>
                                            </p:txEl>
                                          </p:spTgt>
                                        </p:tgtEl>
                                      </p:cBhvr>
                                      <p:to x="100000" y="60000"/>
                                    </p:animScale>
                                    <p:animScale>
                                      <p:cBhvr>
                                        <p:cTn id="52" dur="166" decel="50000">
                                          <p:stCondLst>
                                            <p:cond delay="676"/>
                                          </p:stCondLst>
                                        </p:cTn>
                                        <p:tgtEl>
                                          <p:spTgt spid="3">
                                            <p:txEl>
                                              <p:pRg st="7" end="7"/>
                                            </p:txEl>
                                          </p:spTgt>
                                        </p:tgtEl>
                                      </p:cBhvr>
                                      <p:to x="100000" y="100000"/>
                                    </p:animScale>
                                    <p:animScale>
                                      <p:cBhvr>
                                        <p:cTn id="53" dur="26">
                                          <p:stCondLst>
                                            <p:cond delay="1312"/>
                                          </p:stCondLst>
                                        </p:cTn>
                                        <p:tgtEl>
                                          <p:spTgt spid="3">
                                            <p:txEl>
                                              <p:pRg st="7" end="7"/>
                                            </p:txEl>
                                          </p:spTgt>
                                        </p:tgtEl>
                                      </p:cBhvr>
                                      <p:to x="100000" y="80000"/>
                                    </p:animScale>
                                    <p:animScale>
                                      <p:cBhvr>
                                        <p:cTn id="54" dur="166" decel="50000">
                                          <p:stCondLst>
                                            <p:cond delay="1338"/>
                                          </p:stCondLst>
                                        </p:cTn>
                                        <p:tgtEl>
                                          <p:spTgt spid="3">
                                            <p:txEl>
                                              <p:pRg st="7" end="7"/>
                                            </p:txEl>
                                          </p:spTgt>
                                        </p:tgtEl>
                                      </p:cBhvr>
                                      <p:to x="100000" y="100000"/>
                                    </p:animScale>
                                    <p:animScale>
                                      <p:cBhvr>
                                        <p:cTn id="55" dur="26">
                                          <p:stCondLst>
                                            <p:cond delay="1642"/>
                                          </p:stCondLst>
                                        </p:cTn>
                                        <p:tgtEl>
                                          <p:spTgt spid="3">
                                            <p:txEl>
                                              <p:pRg st="7" end="7"/>
                                            </p:txEl>
                                          </p:spTgt>
                                        </p:tgtEl>
                                      </p:cBhvr>
                                      <p:to x="100000" y="90000"/>
                                    </p:animScale>
                                    <p:animScale>
                                      <p:cBhvr>
                                        <p:cTn id="56" dur="166" decel="50000">
                                          <p:stCondLst>
                                            <p:cond delay="1668"/>
                                          </p:stCondLst>
                                        </p:cTn>
                                        <p:tgtEl>
                                          <p:spTgt spid="3">
                                            <p:txEl>
                                              <p:pRg st="7" end="7"/>
                                            </p:txEl>
                                          </p:spTgt>
                                        </p:tgtEl>
                                      </p:cBhvr>
                                      <p:to x="100000" y="100000"/>
                                    </p:animScale>
                                    <p:animScale>
                                      <p:cBhvr>
                                        <p:cTn id="57" dur="26">
                                          <p:stCondLst>
                                            <p:cond delay="1808"/>
                                          </p:stCondLst>
                                        </p:cTn>
                                        <p:tgtEl>
                                          <p:spTgt spid="3">
                                            <p:txEl>
                                              <p:pRg st="7" end="7"/>
                                            </p:txEl>
                                          </p:spTgt>
                                        </p:tgtEl>
                                      </p:cBhvr>
                                      <p:to x="100000" y="95000"/>
                                    </p:animScale>
                                    <p:animScale>
                                      <p:cBhvr>
                                        <p:cTn id="58" dur="166" decel="50000">
                                          <p:stCondLst>
                                            <p:cond delay="1834"/>
                                          </p:stCondLst>
                                        </p:cTn>
                                        <p:tgtEl>
                                          <p:spTgt spid="3">
                                            <p:txEl>
                                              <p:pRg st="7" end="7"/>
                                            </p:txEl>
                                          </p:spTgt>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down)">
                                      <p:cBhvr>
                                        <p:cTn id="61" dur="580">
                                          <p:stCondLst>
                                            <p:cond delay="0"/>
                                          </p:stCondLst>
                                        </p:cTn>
                                        <p:tgtEl>
                                          <p:spTgt spid="3">
                                            <p:txEl>
                                              <p:pRg st="8" end="8"/>
                                            </p:txEl>
                                          </p:spTgt>
                                        </p:tgtEl>
                                      </p:cBhvr>
                                    </p:animEffect>
                                    <p:anim calcmode="lin" valueType="num">
                                      <p:cBhvr>
                                        <p:cTn id="6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8" end="8"/>
                                            </p:txEl>
                                          </p:spTgt>
                                        </p:tgtEl>
                                      </p:cBhvr>
                                      <p:to x="100000" y="60000"/>
                                    </p:animScale>
                                    <p:animScale>
                                      <p:cBhvr>
                                        <p:cTn id="68" dur="166" decel="50000">
                                          <p:stCondLst>
                                            <p:cond delay="676"/>
                                          </p:stCondLst>
                                        </p:cTn>
                                        <p:tgtEl>
                                          <p:spTgt spid="3">
                                            <p:txEl>
                                              <p:pRg st="8" end="8"/>
                                            </p:txEl>
                                          </p:spTgt>
                                        </p:tgtEl>
                                      </p:cBhvr>
                                      <p:to x="100000" y="100000"/>
                                    </p:animScale>
                                    <p:animScale>
                                      <p:cBhvr>
                                        <p:cTn id="69" dur="26">
                                          <p:stCondLst>
                                            <p:cond delay="1312"/>
                                          </p:stCondLst>
                                        </p:cTn>
                                        <p:tgtEl>
                                          <p:spTgt spid="3">
                                            <p:txEl>
                                              <p:pRg st="8" end="8"/>
                                            </p:txEl>
                                          </p:spTgt>
                                        </p:tgtEl>
                                      </p:cBhvr>
                                      <p:to x="100000" y="80000"/>
                                    </p:animScale>
                                    <p:animScale>
                                      <p:cBhvr>
                                        <p:cTn id="70" dur="166" decel="50000">
                                          <p:stCondLst>
                                            <p:cond delay="1338"/>
                                          </p:stCondLst>
                                        </p:cTn>
                                        <p:tgtEl>
                                          <p:spTgt spid="3">
                                            <p:txEl>
                                              <p:pRg st="8" end="8"/>
                                            </p:txEl>
                                          </p:spTgt>
                                        </p:tgtEl>
                                      </p:cBhvr>
                                      <p:to x="100000" y="100000"/>
                                    </p:animScale>
                                    <p:animScale>
                                      <p:cBhvr>
                                        <p:cTn id="71" dur="26">
                                          <p:stCondLst>
                                            <p:cond delay="1642"/>
                                          </p:stCondLst>
                                        </p:cTn>
                                        <p:tgtEl>
                                          <p:spTgt spid="3">
                                            <p:txEl>
                                              <p:pRg st="8" end="8"/>
                                            </p:txEl>
                                          </p:spTgt>
                                        </p:tgtEl>
                                      </p:cBhvr>
                                      <p:to x="100000" y="90000"/>
                                    </p:animScale>
                                    <p:animScale>
                                      <p:cBhvr>
                                        <p:cTn id="72" dur="166" decel="50000">
                                          <p:stCondLst>
                                            <p:cond delay="1668"/>
                                          </p:stCondLst>
                                        </p:cTn>
                                        <p:tgtEl>
                                          <p:spTgt spid="3">
                                            <p:txEl>
                                              <p:pRg st="8" end="8"/>
                                            </p:txEl>
                                          </p:spTgt>
                                        </p:tgtEl>
                                      </p:cBhvr>
                                      <p:to x="100000" y="100000"/>
                                    </p:animScale>
                                    <p:animScale>
                                      <p:cBhvr>
                                        <p:cTn id="73" dur="26">
                                          <p:stCondLst>
                                            <p:cond delay="1808"/>
                                          </p:stCondLst>
                                        </p:cTn>
                                        <p:tgtEl>
                                          <p:spTgt spid="3">
                                            <p:txEl>
                                              <p:pRg st="8" end="8"/>
                                            </p:txEl>
                                          </p:spTgt>
                                        </p:tgtEl>
                                      </p:cBhvr>
                                      <p:to x="100000" y="95000"/>
                                    </p:animScale>
                                    <p:animScale>
                                      <p:cBhvr>
                                        <p:cTn id="7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Extraction of Tooth/Teeth </a:t>
            </a:r>
          </a:p>
        </p:txBody>
      </p:sp>
      <p:sp>
        <p:nvSpPr>
          <p:cNvPr id="3" name="Content Placeholder 2"/>
          <p:cNvSpPr>
            <a:spLocks noGrp="1"/>
          </p:cNvSpPr>
          <p:nvPr>
            <p:ph idx="1"/>
          </p:nvPr>
        </p:nvSpPr>
        <p:spPr>
          <a:xfrm>
            <a:off x="2073275" y="1600201"/>
            <a:ext cx="8042276" cy="4800599"/>
          </a:xfrm>
        </p:spPr>
        <p:txBody>
          <a:bodyPr>
            <a:normAutofit/>
          </a:bodyPr>
          <a:lstStyle/>
          <a:p>
            <a:endParaRPr lang="en-US" dirty="0"/>
          </a:p>
          <a:p>
            <a:endParaRPr lang="en-US" dirty="0"/>
          </a:p>
          <a:p>
            <a:endParaRPr lang="en-US" dirty="0"/>
          </a:p>
          <a:p>
            <a:endParaRPr lang="en-US" dirty="0"/>
          </a:p>
          <a:p>
            <a:endParaRPr lang="en-US" dirty="0"/>
          </a:p>
          <a:p>
            <a:r>
              <a:rPr lang="en-US" dirty="0"/>
              <a:t>Deciduous teeth and Wisdom Teeth are the best candidates (most likely to be exfoliated or extracted)</a:t>
            </a:r>
          </a:p>
          <a:p>
            <a:r>
              <a:rPr lang="en-US" dirty="0"/>
              <a:t>Tooth must have blood flow to have viable stem cells</a:t>
            </a:r>
          </a:p>
          <a:p>
            <a:endParaRPr lang="en-US" dirty="0"/>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7532" t="2664"/>
          <a:stretch/>
        </p:blipFill>
        <p:spPr bwMode="auto">
          <a:xfrm>
            <a:off x="4229878" y="1555596"/>
            <a:ext cx="3867916" cy="302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8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3">
                                            <p:txEl>
                                              <p:pRg st="5" end="5"/>
                                            </p:txEl>
                                          </p:spTgt>
                                        </p:tgtEl>
                                        <p:attrNameLst>
                                          <p:attrName>r</p:attrName>
                                        </p:attrNameLst>
                                      </p:cBhvr>
                                    </p:animRot>
                                    <p:animRot by="-240000">
                                      <p:cBhvr>
                                        <p:cTn id="12" dur="200" fill="hold">
                                          <p:stCondLst>
                                            <p:cond delay="200"/>
                                          </p:stCondLst>
                                        </p:cTn>
                                        <p:tgtEl>
                                          <p:spTgt spid="3">
                                            <p:txEl>
                                              <p:pRg st="5" end="5"/>
                                            </p:txEl>
                                          </p:spTgt>
                                        </p:tgtEl>
                                        <p:attrNameLst>
                                          <p:attrName>r</p:attrName>
                                        </p:attrNameLst>
                                      </p:cBhvr>
                                    </p:animRot>
                                    <p:animRot by="240000">
                                      <p:cBhvr>
                                        <p:cTn id="13" dur="200" fill="hold">
                                          <p:stCondLst>
                                            <p:cond delay="400"/>
                                          </p:stCondLst>
                                        </p:cTn>
                                        <p:tgtEl>
                                          <p:spTgt spid="3">
                                            <p:txEl>
                                              <p:pRg st="5" end="5"/>
                                            </p:txEl>
                                          </p:spTgt>
                                        </p:tgtEl>
                                        <p:attrNameLst>
                                          <p:attrName>r</p:attrName>
                                        </p:attrNameLst>
                                      </p:cBhvr>
                                    </p:animRot>
                                    <p:animRot by="-240000">
                                      <p:cBhvr>
                                        <p:cTn id="14" dur="200" fill="hold">
                                          <p:stCondLst>
                                            <p:cond delay="600"/>
                                          </p:stCondLst>
                                        </p:cTn>
                                        <p:tgtEl>
                                          <p:spTgt spid="3">
                                            <p:txEl>
                                              <p:pRg st="5" end="5"/>
                                            </p:txEl>
                                          </p:spTgt>
                                        </p:tgtEl>
                                        <p:attrNameLst>
                                          <p:attrName>r</p:attrName>
                                        </p:attrNameLst>
                                      </p:cBhvr>
                                    </p:animRot>
                                    <p:animRot by="120000">
                                      <p:cBhvr>
                                        <p:cTn id="15" dur="200" fill="hold">
                                          <p:stCondLst>
                                            <p:cond delay="800"/>
                                          </p:stCondLst>
                                        </p:cTn>
                                        <p:tgtEl>
                                          <p:spTgt spid="3">
                                            <p:txEl>
                                              <p:pRg st="5" end="5"/>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xEl>
                                              <p:pRg st="6" end="6"/>
                                            </p:txEl>
                                          </p:spTgt>
                                        </p:tgtEl>
                                        <p:attrNameLst>
                                          <p:attrName>r</p:attrName>
                                        </p:attrNameLst>
                                      </p:cBhvr>
                                    </p:animRot>
                                    <p:animRot by="-240000">
                                      <p:cBhvr>
                                        <p:cTn id="20" dur="200" fill="hold">
                                          <p:stCondLst>
                                            <p:cond delay="200"/>
                                          </p:stCondLst>
                                        </p:cTn>
                                        <p:tgtEl>
                                          <p:spTgt spid="3">
                                            <p:txEl>
                                              <p:pRg st="6" end="6"/>
                                            </p:txEl>
                                          </p:spTgt>
                                        </p:tgtEl>
                                        <p:attrNameLst>
                                          <p:attrName>r</p:attrName>
                                        </p:attrNameLst>
                                      </p:cBhvr>
                                    </p:animRot>
                                    <p:animRot by="240000">
                                      <p:cBhvr>
                                        <p:cTn id="21" dur="200" fill="hold">
                                          <p:stCondLst>
                                            <p:cond delay="400"/>
                                          </p:stCondLst>
                                        </p:cTn>
                                        <p:tgtEl>
                                          <p:spTgt spid="3">
                                            <p:txEl>
                                              <p:pRg st="6" end="6"/>
                                            </p:txEl>
                                          </p:spTgt>
                                        </p:tgtEl>
                                        <p:attrNameLst>
                                          <p:attrName>r</p:attrName>
                                        </p:attrNameLst>
                                      </p:cBhvr>
                                    </p:animRot>
                                    <p:animRot by="-240000">
                                      <p:cBhvr>
                                        <p:cTn id="22" dur="200" fill="hold">
                                          <p:stCondLst>
                                            <p:cond delay="600"/>
                                          </p:stCondLst>
                                        </p:cTn>
                                        <p:tgtEl>
                                          <p:spTgt spid="3">
                                            <p:txEl>
                                              <p:pRg st="6" end="6"/>
                                            </p:txEl>
                                          </p:spTgt>
                                        </p:tgtEl>
                                        <p:attrNameLst>
                                          <p:attrName>r</p:attrName>
                                        </p:attrNameLst>
                                      </p:cBhvr>
                                    </p:animRot>
                                    <p:animRot by="120000">
                                      <p:cBhvr>
                                        <p:cTn id="23"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of Stem Cells</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r>
              <a:rPr lang="en-US" dirty="0"/>
              <a:t>Tooth/Teeth placed in Toothbank Kit.</a:t>
            </a:r>
          </a:p>
          <a:p>
            <a:r>
              <a:rPr lang="en-US" dirty="0"/>
              <a:t>Prepaid shipping and packaging – FedEx called and package picked up from dental office.</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3276" y="1841158"/>
            <a:ext cx="2700552" cy="232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107459" y="271848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9845" y="1841157"/>
            <a:ext cx="3484134" cy="232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609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Processing</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r>
              <a:rPr lang="en-US" dirty="0"/>
              <a:t>Tooth/Teeth are received at Lab for dental stem cell harvesting, enrollment processing, viability, and stem cell count. </a:t>
            </a:r>
          </a:p>
          <a:p>
            <a:r>
              <a:rPr lang="en-US" dirty="0"/>
              <a:t>(If No stem cell are present, dentist receives a new Toothbank kit and patient is not billed by Toothbank).</a:t>
            </a:r>
          </a:p>
          <a:p>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9493" y="1444532"/>
            <a:ext cx="3756454" cy="242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434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Tooth Harvest and Washing</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1" y="1905000"/>
            <a:ext cx="28098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1" y="1905000"/>
            <a:ext cx="4916731" cy="369332"/>
          </a:xfrm>
          <a:prstGeom prst="rect">
            <a:avLst/>
          </a:prstGeom>
          <a:noFill/>
        </p:spPr>
        <p:txBody>
          <a:bodyPr wrap="none" rtlCol="0">
            <a:spAutoFit/>
          </a:bodyPr>
          <a:lstStyle/>
          <a:p>
            <a:r>
              <a:rPr lang="en-US" dirty="0"/>
              <a:t>Extracted wisdom teeth prior to tissue removal</a:t>
            </a:r>
          </a:p>
        </p:txBody>
      </p:sp>
      <p:sp>
        <p:nvSpPr>
          <p:cNvPr id="8" name="TextBox 7"/>
          <p:cNvSpPr txBox="1"/>
          <p:nvPr/>
        </p:nvSpPr>
        <p:spPr>
          <a:xfrm>
            <a:off x="5706208" y="2734799"/>
            <a:ext cx="6049107" cy="1754326"/>
          </a:xfrm>
          <a:prstGeom prst="rect">
            <a:avLst/>
          </a:prstGeom>
          <a:noFill/>
        </p:spPr>
        <p:txBody>
          <a:bodyPr wrap="square" rtlCol="0">
            <a:spAutoFit/>
          </a:bodyPr>
          <a:lstStyle/>
          <a:p>
            <a:r>
              <a:rPr lang="en-US" dirty="0"/>
              <a:t>Each tooth undergoes disinfection through a series of washing steps, using Listerine type disinfectant followed by iodine solution.  </a:t>
            </a:r>
          </a:p>
          <a:p>
            <a:r>
              <a:rPr lang="en-US" dirty="0"/>
              <a:t>Washing reduces or removes blood and other pathogenic particles that could lead to contamination of expansion culture.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21843"/>
            <a:ext cx="3733800" cy="115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44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 Extraction</a:t>
            </a:r>
          </a:p>
        </p:txBody>
      </p:sp>
      <p:pic>
        <p:nvPicPr>
          <p:cNvPr id="4" name="Picture 2"/>
          <p:cNvPicPr>
            <a:picLocks noGrp="1" noChangeAspect="1" noChangeArrowheads="1"/>
          </p:cNvPicPr>
          <p:nvPr>
            <p:ph idx="1"/>
          </p:nvPr>
        </p:nvPicPr>
        <p:blipFill>
          <a:blip r:embed="rId2" cstate="email">
            <a:extLst>
              <a:ext uri="{BEBA8EAE-BF5A-486C-A8C5-ECC9F3942E4B}">
                <a14:imgProps xmlns:a14="http://schemas.microsoft.com/office/drawing/2010/main">
                  <a14:imgLayer r:embed="rId3">
                    <a14:imgEffect>
                      <a14:brightnessContrast contrast="54000"/>
                    </a14:imgEffect>
                  </a14:imgLayer>
                </a14:imgProps>
              </a:ext>
              <a:ext uri="{28A0092B-C50C-407E-A947-70E740481C1C}">
                <a14:useLocalDpi xmlns:a14="http://schemas.microsoft.com/office/drawing/2010/main" val="0"/>
              </a:ext>
            </a:extLst>
          </a:blip>
          <a:srcRect/>
          <a:stretch>
            <a:fillRect/>
          </a:stretch>
        </p:blipFill>
        <p:spPr bwMode="auto">
          <a:xfrm>
            <a:off x="1981201" y="1600201"/>
            <a:ext cx="333354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8801" y="1676400"/>
            <a:ext cx="4101905" cy="2862322"/>
          </a:xfrm>
          <a:prstGeom prst="rect">
            <a:avLst/>
          </a:prstGeom>
          <a:noFill/>
        </p:spPr>
        <p:txBody>
          <a:bodyPr wrap="square" rtlCol="0">
            <a:spAutoFit/>
          </a:bodyPr>
          <a:lstStyle/>
          <a:p>
            <a:r>
              <a:rPr lang="en-US" dirty="0"/>
              <a:t>Toothbank uses a precise technique to carefully crack open the tooth and remove the tissue.</a:t>
            </a:r>
          </a:p>
          <a:p>
            <a:endParaRPr lang="en-US" dirty="0"/>
          </a:p>
          <a:p>
            <a:r>
              <a:rPr lang="en-US" dirty="0"/>
              <a:t>Once the tissue is removed from the tooth, it is minced using scalpel blades, and digested using collagenase type solution to break down the tissue into single cell suspension.</a:t>
            </a:r>
          </a:p>
        </p:txBody>
      </p:sp>
    </p:spTree>
    <p:extLst>
      <p:ext uri="{BB962C8B-B14F-4D97-AF65-F5344CB8AC3E}">
        <p14:creationId xmlns:p14="http://schemas.microsoft.com/office/powerpoint/2010/main" val="631061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 Digestion and Culturing</a:t>
            </a:r>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1600201"/>
            <a:ext cx="3962400" cy="3581400"/>
          </a:xfrm>
          <a:prstGeom prst="rect">
            <a:avLst/>
          </a:prstGeom>
          <a:noFill/>
          <a:ln>
            <a:noFill/>
          </a:ln>
        </p:spPr>
      </p:pic>
      <p:sp>
        <p:nvSpPr>
          <p:cNvPr id="5" name="TextBox 4"/>
          <p:cNvSpPr txBox="1"/>
          <p:nvPr/>
        </p:nvSpPr>
        <p:spPr>
          <a:xfrm>
            <a:off x="6629401" y="1905001"/>
            <a:ext cx="3124200" cy="3139321"/>
          </a:xfrm>
          <a:prstGeom prst="rect">
            <a:avLst/>
          </a:prstGeom>
          <a:noFill/>
        </p:spPr>
        <p:txBody>
          <a:bodyPr wrap="square" rtlCol="0">
            <a:spAutoFit/>
          </a:bodyPr>
          <a:lstStyle/>
          <a:p>
            <a:r>
              <a:rPr lang="en-US" dirty="0"/>
              <a:t>Following tissue digestion into single cell suspension, the cells are plated.  </a:t>
            </a:r>
          </a:p>
          <a:p>
            <a:endParaRPr lang="en-US" dirty="0"/>
          </a:p>
          <a:p>
            <a:r>
              <a:rPr lang="en-US" dirty="0"/>
              <a:t>ONLY the Mesenchymal Stem Cells stick to the plate.  Other types of cells, blood cells, bone, cartilage, muscle, neuron, etc. remain in suspension and are washed off with the first media change.</a:t>
            </a:r>
          </a:p>
        </p:txBody>
      </p:sp>
    </p:spTree>
    <p:extLst>
      <p:ext uri="{BB962C8B-B14F-4D97-AF65-F5344CB8AC3E}">
        <p14:creationId xmlns:p14="http://schemas.microsoft.com/office/powerpoint/2010/main" val="381196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 and Expansion</a:t>
            </a:r>
          </a:p>
        </p:txBody>
      </p:sp>
      <p:pic>
        <p:nvPicPr>
          <p:cNvPr id="9" name="Content Placeholder 8"/>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897903" y="3124200"/>
            <a:ext cx="2165399" cy="1828800"/>
          </a:xfrm>
          <a:prstGeom prst="rect">
            <a:avLst/>
          </a:prstGeom>
          <a:noFill/>
          <a:ln>
            <a:noFill/>
          </a:ln>
        </p:spPr>
      </p:pic>
      <p:pic>
        <p:nvPicPr>
          <p:cNvPr id="10" name="Picture 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86600" y="3124200"/>
            <a:ext cx="2133600" cy="1828800"/>
          </a:xfrm>
          <a:prstGeom prst="rect">
            <a:avLst/>
          </a:prstGeom>
          <a:noFill/>
          <a:ln>
            <a:noFill/>
          </a:ln>
        </p:spPr>
      </p:pic>
      <p:pic>
        <p:nvPicPr>
          <p:cNvPr id="11" name="Picture 10"/>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3200" y="3124200"/>
            <a:ext cx="2133600" cy="1828800"/>
          </a:xfrm>
          <a:prstGeom prst="rect">
            <a:avLst/>
          </a:prstGeom>
          <a:noFill/>
          <a:ln>
            <a:noFill/>
          </a:ln>
        </p:spPr>
      </p:pic>
      <p:sp>
        <p:nvSpPr>
          <p:cNvPr id="3" name="TextBox 2"/>
          <p:cNvSpPr txBox="1"/>
          <p:nvPr/>
        </p:nvSpPr>
        <p:spPr>
          <a:xfrm>
            <a:off x="2779850" y="5068670"/>
            <a:ext cx="6106993" cy="646331"/>
          </a:xfrm>
          <a:prstGeom prst="rect">
            <a:avLst/>
          </a:prstGeom>
          <a:noFill/>
        </p:spPr>
        <p:txBody>
          <a:bodyPr wrap="none" rtlCol="0">
            <a:spAutoFit/>
          </a:bodyPr>
          <a:lstStyle/>
          <a:p>
            <a:r>
              <a:rPr lang="en-US" dirty="0"/>
              <a:t>1 day post culture	        5 days post culture	7 days post culture</a:t>
            </a:r>
          </a:p>
          <a:p>
            <a:endParaRPr lang="en-US" dirty="0"/>
          </a:p>
        </p:txBody>
      </p:sp>
      <p:sp>
        <p:nvSpPr>
          <p:cNvPr id="4" name="TextBox 3"/>
          <p:cNvSpPr txBox="1"/>
          <p:nvPr/>
        </p:nvSpPr>
        <p:spPr>
          <a:xfrm>
            <a:off x="2743200" y="1524000"/>
            <a:ext cx="6477000" cy="1754326"/>
          </a:xfrm>
          <a:prstGeom prst="rect">
            <a:avLst/>
          </a:prstGeom>
          <a:noFill/>
        </p:spPr>
        <p:txBody>
          <a:bodyPr wrap="square" rtlCol="0">
            <a:spAutoFit/>
          </a:bodyPr>
          <a:lstStyle/>
          <a:p>
            <a:r>
              <a:rPr lang="en-US" dirty="0"/>
              <a:t>Cells are cultured in Mesenchymal Stem Cell Maintenance media, allowed to proliferate and passaged once confluent.  Once a culture is established, the cell double approximately every 2 days.  This allows the ability to expand the cell number in order to achieve an appropriate number of cells to be therapeutically relevant.</a:t>
            </a:r>
          </a:p>
          <a:p>
            <a:endParaRPr lang="en-US" dirty="0"/>
          </a:p>
        </p:txBody>
      </p:sp>
    </p:spTree>
    <p:extLst>
      <p:ext uri="{BB962C8B-B14F-4D97-AF65-F5344CB8AC3E}">
        <p14:creationId xmlns:p14="http://schemas.microsoft.com/office/powerpoint/2010/main" val="367557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7213"/>
            <a:ext cx="10364451" cy="1596177"/>
          </a:xfrm>
        </p:spPr>
        <p:txBody>
          <a:bodyPr/>
          <a:lstStyle/>
          <a:p>
            <a:r>
              <a:rPr lang="en-US" dirty="0"/>
              <a:t>What are Stem Cells?</a:t>
            </a:r>
          </a:p>
        </p:txBody>
      </p:sp>
      <p:sp>
        <p:nvSpPr>
          <p:cNvPr id="3" name="Content Placeholder 2"/>
          <p:cNvSpPr>
            <a:spLocks noGrp="1"/>
          </p:cNvSpPr>
          <p:nvPr>
            <p:ph sz="quarter" idx="13"/>
          </p:nvPr>
        </p:nvSpPr>
        <p:spPr>
          <a:xfrm>
            <a:off x="914399" y="1842441"/>
            <a:ext cx="10363826" cy="3424107"/>
          </a:xfrm>
        </p:spPr>
        <p:txBody>
          <a:bodyPr/>
          <a:lstStyle/>
          <a:p>
            <a:r>
              <a:rPr lang="en-US" sz="2800" dirty="0"/>
              <a:t>Adult stem cells are the body’s toolbox, called into action by normal wear and tear on the body, and when serious damage or disease attack. </a:t>
            </a:r>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337" y="3554495"/>
            <a:ext cx="5066271" cy="267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988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Cryopreservation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83243" y="1569915"/>
            <a:ext cx="6493168" cy="432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0921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Monitoring</a:t>
            </a:r>
          </a:p>
        </p:txBody>
      </p:sp>
      <p:sp>
        <p:nvSpPr>
          <p:cNvPr id="4" name="Content Placeholder 3"/>
          <p:cNvSpPr>
            <a:spLocks noGrp="1"/>
          </p:cNvSpPr>
          <p:nvPr>
            <p:ph idx="1"/>
          </p:nvPr>
        </p:nvSpPr>
        <p:spPr/>
        <p:txBody>
          <a:bodyPr>
            <a:normAutofit/>
          </a:bodyPr>
          <a:lstStyle/>
          <a:p>
            <a:r>
              <a:rPr lang="en-US" sz="2000" dirty="0"/>
              <a:t>DPSC tissue is stored at LN2 temperatures (</a:t>
            </a:r>
            <a:r>
              <a:rPr lang="en-US" sz="2000" u="sng" dirty="0"/>
              <a:t>&lt;</a:t>
            </a:r>
            <a:r>
              <a:rPr lang="en-US" sz="2000" dirty="0"/>
              <a:t>-150C)</a:t>
            </a:r>
          </a:p>
          <a:p>
            <a:r>
              <a:rPr lang="en-US" sz="2000" dirty="0"/>
              <a:t>Toothbank uses a real time temperature monitoring system to monitor the temperature inside liquid nitrogen storage tanks.</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93484" y="3086101"/>
            <a:ext cx="6400800" cy="359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67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Stem Cell Storage</a:t>
            </a:r>
          </a:p>
        </p:txBody>
      </p:sp>
      <p:sp>
        <p:nvSpPr>
          <p:cNvPr id="3" name="Content Placeholder 2"/>
          <p:cNvSpPr>
            <a:spLocks noGrp="1"/>
          </p:cNvSpPr>
          <p:nvPr>
            <p:ph idx="1"/>
          </p:nvPr>
        </p:nvSpPr>
        <p:spPr/>
        <p:txBody>
          <a:bodyPr/>
          <a:lstStyle/>
          <a:p>
            <a:r>
              <a:rPr lang="en-US" dirty="0"/>
              <a:t>Stem Cells are preserved through cryopreservation and can be stored indefinitely.</a:t>
            </a:r>
          </a:p>
          <a:p>
            <a:r>
              <a:rPr lang="en-US" dirty="0"/>
              <a:t>Secure. Stem cells are stored in two locations: Utah and Indiana for ultimate security.</a:t>
            </a:r>
          </a:p>
          <a:p>
            <a:endParaRPr lang="en-US" dirty="0"/>
          </a:p>
          <a:p>
            <a:endParaRPr lang="en-US" dirty="0"/>
          </a:p>
        </p:txBody>
      </p:sp>
      <p:pic>
        <p:nvPicPr>
          <p:cNvPr id="4" name="Picture 3"/>
          <p:cNvPicPr>
            <a:picLocks noChangeAspect="1"/>
          </p:cNvPicPr>
          <p:nvPr/>
        </p:nvPicPr>
        <p:blipFill>
          <a:blip r:embed="rId2"/>
          <a:stretch>
            <a:fillRect/>
          </a:stretch>
        </p:blipFill>
        <p:spPr>
          <a:xfrm>
            <a:off x="3428999" y="2989385"/>
            <a:ext cx="6223753" cy="3126695"/>
          </a:xfrm>
          <a:prstGeom prst="rect">
            <a:avLst/>
          </a:prstGeom>
        </p:spPr>
      </p:pic>
    </p:spTree>
    <p:extLst>
      <p:ext uri="{BB962C8B-B14F-4D97-AF65-F5344CB8AC3E}">
        <p14:creationId xmlns:p14="http://schemas.microsoft.com/office/powerpoint/2010/main" val="14340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350" y="304192"/>
            <a:ext cx="10364451" cy="1596177"/>
          </a:xfrm>
        </p:spPr>
        <p:txBody>
          <a:bodyPr/>
          <a:lstStyle/>
          <a:p>
            <a:r>
              <a:rPr lang="en-US" dirty="0"/>
              <a:t>What are Dental Stem Cells?</a:t>
            </a:r>
          </a:p>
        </p:txBody>
      </p:sp>
      <p:sp>
        <p:nvSpPr>
          <p:cNvPr id="3" name="Content Placeholder 2"/>
          <p:cNvSpPr>
            <a:spLocks noGrp="1"/>
          </p:cNvSpPr>
          <p:nvPr>
            <p:ph sz="quarter" idx="13"/>
          </p:nvPr>
        </p:nvSpPr>
        <p:spPr>
          <a:xfrm>
            <a:off x="873984" y="2005142"/>
            <a:ext cx="10363826" cy="3424107"/>
          </a:xfrm>
        </p:spPr>
        <p:txBody>
          <a:bodyPr/>
          <a:lstStyle/>
          <a:p>
            <a:r>
              <a:rPr lang="en-US" sz="2800" dirty="0"/>
              <a:t>Dental stem cells are located within the pulp of the tooth.  They are known as DPSC’s (Dental Pulp Stem Cells) or MSC’s (Mesenchymal Stem Cells).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509" y="3583311"/>
            <a:ext cx="4719984" cy="300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78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store these dental stem cells?</a:t>
            </a:r>
          </a:p>
        </p:txBody>
      </p:sp>
      <p:sp>
        <p:nvSpPr>
          <p:cNvPr id="3" name="Content Placeholder 2"/>
          <p:cNvSpPr>
            <a:spLocks noGrp="1"/>
          </p:cNvSpPr>
          <p:nvPr>
            <p:ph idx="1"/>
          </p:nvPr>
        </p:nvSpPr>
        <p:spPr/>
        <p:txBody>
          <a:bodyPr/>
          <a:lstStyle/>
          <a:p>
            <a:pPr marL="1263650" lvl="4" indent="0">
              <a:buNone/>
            </a:pPr>
            <a:endParaRPr lang="en-US" dirty="0"/>
          </a:p>
          <a:p>
            <a:pPr marL="1263650" lvl="4" indent="0">
              <a:buNone/>
            </a:pPr>
            <a:endParaRPr lang="en-US" sz="6000" dirty="0"/>
          </a:p>
          <a:p>
            <a:pPr marL="1263650" lvl="4" indent="0" algn="just">
              <a:buNone/>
            </a:pPr>
            <a:endParaRPr lang="en-US" sz="6000" dirty="0"/>
          </a:p>
          <a:p>
            <a:pPr marL="1263650" lvl="4" indent="0" algn="just">
              <a:buNone/>
            </a:pPr>
            <a:r>
              <a:rPr lang="en-US" sz="6000" dirty="0"/>
              <a:t>		TOOTHBANKING</a:t>
            </a:r>
          </a:p>
        </p:txBody>
      </p:sp>
    </p:spTree>
    <p:extLst>
      <p:ext uri="{BB962C8B-B14F-4D97-AF65-F5344CB8AC3E}">
        <p14:creationId xmlns:p14="http://schemas.microsoft.com/office/powerpoint/2010/main" val="419481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73" y="31135"/>
            <a:ext cx="10364451" cy="1596177"/>
          </a:xfrm>
        </p:spPr>
        <p:txBody>
          <a:bodyPr/>
          <a:lstStyle/>
          <a:p>
            <a:r>
              <a:rPr lang="en-US" dirty="0"/>
              <a:t>What is Tooth Banking?</a:t>
            </a:r>
          </a:p>
        </p:txBody>
      </p:sp>
      <p:sp>
        <p:nvSpPr>
          <p:cNvPr id="3" name="Content Placeholder 2"/>
          <p:cNvSpPr>
            <a:spLocks noGrp="1"/>
          </p:cNvSpPr>
          <p:nvPr>
            <p:ph sz="quarter" idx="13"/>
          </p:nvPr>
        </p:nvSpPr>
        <p:spPr>
          <a:xfrm>
            <a:off x="913774" y="2367093"/>
            <a:ext cx="10363826" cy="3972162"/>
          </a:xfrm>
        </p:spPr>
        <p:txBody>
          <a:bodyPr>
            <a:normAutofit/>
          </a:bodyPr>
          <a:lstStyle/>
          <a:p>
            <a:pPr marL="349250" lvl="1" indent="-349250">
              <a:spcBef>
                <a:spcPts val="2000"/>
              </a:spcBef>
              <a:buClr>
                <a:schemeClr val="accent1">
                  <a:lumMod val="60000"/>
                  <a:lumOff val="40000"/>
                </a:schemeClr>
              </a:buClr>
            </a:pPr>
            <a:endParaRPr lang="en-US" dirty="0"/>
          </a:p>
          <a:p>
            <a:pPr marL="342900" lvl="1" indent="-342900">
              <a:spcBef>
                <a:spcPts val="2000"/>
              </a:spcBef>
              <a:buClr>
                <a:schemeClr val="accent1">
                  <a:lumMod val="60000"/>
                  <a:lumOff val="40000"/>
                </a:schemeClr>
              </a:buClr>
            </a:pPr>
            <a:endParaRPr lang="en-US" sz="2000" dirty="0"/>
          </a:p>
          <a:p>
            <a:pPr marL="0" lvl="1" indent="0">
              <a:spcBef>
                <a:spcPts val="2000"/>
              </a:spcBef>
              <a:buClr>
                <a:schemeClr val="accent1">
                  <a:lumMod val="60000"/>
                  <a:lumOff val="40000"/>
                </a:schemeClr>
              </a:buClr>
              <a:buNone/>
            </a:pPr>
            <a:r>
              <a:rPr lang="en-US" sz="2000" dirty="0"/>
              <a:t>	Not this type of Tooth Banking</a:t>
            </a:r>
          </a:p>
          <a:p>
            <a:pPr marL="342900" lvl="1" indent="-342900">
              <a:spcBef>
                <a:spcPts val="2000"/>
              </a:spcBef>
              <a:buClr>
                <a:schemeClr val="accent1">
                  <a:lumMod val="60000"/>
                  <a:lumOff val="40000"/>
                </a:schemeClr>
              </a:buClr>
            </a:pPr>
            <a:r>
              <a:rPr lang="en-US" sz="2000" dirty="0"/>
              <a:t>Tooth Banking is the cryopreservation of dental stem cells</a:t>
            </a:r>
          </a:p>
          <a:p>
            <a:pPr lvl="1"/>
            <a:r>
              <a:rPr lang="en-US" sz="2000" dirty="0"/>
              <a:t>Similar to umbilical cord storage yet MUCH easier to access and MANY MORE uses</a:t>
            </a:r>
          </a:p>
          <a:p>
            <a:pPr lvl="1"/>
            <a:r>
              <a:rPr lang="en-US" sz="2000" dirty="0"/>
              <a:t>Minimally invasive</a:t>
            </a:r>
          </a:p>
          <a:p>
            <a:pPr lvl="1"/>
            <a:r>
              <a:rPr lang="en-US" sz="2000" dirty="0"/>
              <a:t>Located within the dental pulp are mesenchymal stem cells (Adult Stem Cells)</a:t>
            </a:r>
          </a:p>
          <a:p>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91016" y="1456889"/>
            <a:ext cx="2196285" cy="175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836508" y="248370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222" y="1600201"/>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4000500" y="3215667"/>
            <a:ext cx="388658" cy="4683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379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animEffect transition="in" filter="fade">
                                      <p:cBhvr>
                                        <p:cTn id="9" dur="1000"/>
                                        <p:tgtEl>
                                          <p:spTgt spid="3">
                                            <p:txEl>
                                              <p:pRg st="3" end="3"/>
                                            </p:txEl>
                                          </p:spTgt>
                                        </p:tgtEl>
                                      </p:cBhvr>
                                    </p:animEffect>
                                    <p:anim calcmode="lin" valueType="num">
                                      <p:cBhvr>
                                        <p:cTn id="1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MSC Capabilities</a:t>
            </a:r>
          </a:p>
        </p:txBody>
      </p:sp>
      <p:sp>
        <p:nvSpPr>
          <p:cNvPr id="4" name="Content Placeholder 3"/>
          <p:cNvSpPr>
            <a:spLocks noGrp="1"/>
          </p:cNvSpPr>
          <p:nvPr>
            <p:ph idx="1"/>
          </p:nvPr>
        </p:nvSpPr>
        <p:spPr>
          <a:xfrm>
            <a:off x="7924800" y="1600201"/>
            <a:ext cx="4023946" cy="4853353"/>
          </a:xfrm>
        </p:spPr>
        <p:txBody>
          <a:bodyPr>
            <a:normAutofit/>
          </a:bodyPr>
          <a:lstStyle/>
          <a:p>
            <a:pPr marL="0" indent="0">
              <a:buNone/>
            </a:pPr>
            <a:r>
              <a:rPr lang="en-US" dirty="0"/>
              <a:t>While MSCs from various sources have shown the ability to differentiate into various tissues, research that we are spearheading, has shown that DPSCs may originate from the ectodermal embryonic lineage, which gives rise to the Nervous System.</a:t>
            </a:r>
          </a:p>
        </p:txBody>
      </p:sp>
      <p:pic>
        <p:nvPicPr>
          <p:cNvPr id="6" name="Picture 5" descr="http://www.frontiersin.org/files/Articles/52511/fimmu-04-00201-HTML/image_m/fimmu-04-00201-g002.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4446" y="1524000"/>
            <a:ext cx="7367954" cy="4868008"/>
          </a:xfrm>
          <a:prstGeom prst="rect">
            <a:avLst/>
          </a:prstGeom>
          <a:noFill/>
          <a:ln>
            <a:noFill/>
          </a:ln>
        </p:spPr>
      </p:pic>
    </p:spTree>
    <p:extLst>
      <p:ext uri="{BB962C8B-B14F-4D97-AF65-F5344CB8AC3E}">
        <p14:creationId xmlns:p14="http://schemas.microsoft.com/office/powerpoint/2010/main" val="375939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Brief History/Science of Dental Stem Cells</a:t>
            </a:r>
          </a:p>
        </p:txBody>
      </p:sp>
      <p:sp>
        <p:nvSpPr>
          <p:cNvPr id="3" name="Content Placeholder 2"/>
          <p:cNvSpPr>
            <a:spLocks noGrp="1"/>
          </p:cNvSpPr>
          <p:nvPr>
            <p:ph sz="quarter" idx="13"/>
          </p:nvPr>
        </p:nvSpPr>
        <p:spPr>
          <a:xfrm>
            <a:off x="913774" y="1934307"/>
            <a:ext cx="10363826" cy="4448907"/>
          </a:xfrm>
        </p:spPr>
        <p:txBody>
          <a:bodyPr>
            <a:normAutofit fontScale="85000" lnSpcReduction="20000"/>
          </a:bodyPr>
          <a:lstStyle/>
          <a:p>
            <a:r>
              <a:rPr lang="en-US" dirty="0"/>
              <a:t>2000 – Dental pulp stem cells discovered by a researcher at the National Institutes of Health</a:t>
            </a:r>
          </a:p>
          <a:p>
            <a:r>
              <a:rPr lang="en-US" dirty="0"/>
              <a:t>2003 – NIH announces viable stem cells are in dental pulp of teeth</a:t>
            </a:r>
          </a:p>
          <a:p>
            <a:r>
              <a:rPr lang="en-US" dirty="0"/>
              <a:t>2004 to present – Over 1,000 published studies identifying therapeutic potential of dental mesenchymal stem cells.</a:t>
            </a:r>
          </a:p>
          <a:p>
            <a:r>
              <a:rPr lang="en-US" dirty="0"/>
              <a:t>2008 – Surgeons from Spain announced the world’s first tissue-engineered whole organ transplant procedure, using a trachea made with the patient’s own adult mesenchymal stem cells</a:t>
            </a:r>
          </a:p>
          <a:p>
            <a:r>
              <a:rPr lang="en-US" dirty="0"/>
              <a:t>2009 – Scientists from Italy announced the first-ever human clinical application using patients’ own dental stem cells to repair mandibular bone defects.</a:t>
            </a:r>
          </a:p>
          <a:p>
            <a:r>
              <a:rPr lang="en-US" dirty="0"/>
              <a:t>2011 – A study showed that stem cells from teeth can create islet-like cells which produce insulin.</a:t>
            </a:r>
          </a:p>
          <a:p>
            <a:endParaRPr lang="en-US" dirty="0"/>
          </a:p>
          <a:p>
            <a:r>
              <a:rPr lang="en-US" dirty="0"/>
              <a:t>http://www.slideshare.net/RagaAhmed/dental-stem-cells-23369967</a:t>
            </a:r>
          </a:p>
          <a:p>
            <a:endParaRPr lang="en-US" dirty="0"/>
          </a:p>
        </p:txBody>
      </p:sp>
    </p:spTree>
    <p:extLst>
      <p:ext uri="{BB962C8B-B14F-4D97-AF65-F5344CB8AC3E}">
        <p14:creationId xmlns:p14="http://schemas.microsoft.com/office/powerpoint/2010/main" val="302424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59162" y="694593"/>
            <a:ext cx="4193930" cy="3437792"/>
          </a:xfrm>
        </p:spPr>
        <p:txBody>
          <a:bodyPr>
            <a:normAutofit/>
          </a:bodyPr>
          <a:lstStyle/>
          <a:p>
            <a:pPr marL="0" indent="0">
              <a:buNone/>
            </a:pPr>
            <a:r>
              <a:rPr lang="en-US" dirty="0"/>
              <a:t>Dental Stem Cells are Mesenchymal stem cells, found in the dental pulp of all teeth.  </a:t>
            </a:r>
          </a:p>
          <a:p>
            <a:pPr marL="0" indent="0">
              <a:buNone/>
            </a:pPr>
            <a:r>
              <a:rPr lang="en-US" dirty="0"/>
              <a:t>Until recently, their ability to differentiate into various types of tissue has not been widely studied.</a:t>
            </a:r>
          </a:p>
        </p:txBody>
      </p:sp>
      <p:pic>
        <p:nvPicPr>
          <p:cNvPr id="6" name="Picture 2" descr="http://image.slidesharecdn.com/dentalstemcells-130623134145-phpapp01/95/dental-stem-cells-7-1024.jpg?cb=13720129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4370" y="515815"/>
            <a:ext cx="5283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7254" y="4744917"/>
            <a:ext cx="8487508" cy="1200329"/>
          </a:xfrm>
          <a:prstGeom prst="rect">
            <a:avLst/>
          </a:prstGeom>
          <a:noFill/>
        </p:spPr>
        <p:txBody>
          <a:bodyPr wrap="square" rtlCol="0">
            <a:spAutoFit/>
          </a:bodyPr>
          <a:lstStyle/>
          <a:p>
            <a:pPr defTabSz="914400"/>
            <a:r>
              <a:rPr lang="en-US" kern="0" dirty="0">
                <a:solidFill>
                  <a:sysClr val="windowText" lastClr="000000"/>
                </a:solidFill>
              </a:rPr>
              <a:t>The Toothbank is changing this landscape both through driving the research to get these powerful cells to therapy, as well as by refining a proprietary technique to extract, and store this tissue for future use.</a:t>
            </a:r>
          </a:p>
          <a:p>
            <a:pPr defTabSz="914400"/>
            <a:endParaRPr lang="en-US" kern="0" dirty="0">
              <a:solidFill>
                <a:sysClr val="windowText" lastClr="000000"/>
              </a:solidFill>
            </a:endParaRPr>
          </a:p>
        </p:txBody>
      </p:sp>
    </p:spTree>
    <p:extLst>
      <p:ext uri="{BB962C8B-B14F-4D97-AF65-F5344CB8AC3E}">
        <p14:creationId xmlns:p14="http://schemas.microsoft.com/office/powerpoint/2010/main" val="52435108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1337</TotalTime>
  <Words>1382</Words>
  <Application>Microsoft Office PowerPoint</Application>
  <PresentationFormat>Widescreen</PresentationFormat>
  <Paragraphs>145</Paragraphs>
  <Slides>32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News Gothic MT</vt:lpstr>
      <vt:lpstr>Tw Cen MT</vt:lpstr>
      <vt:lpstr>Wingdings 2</vt:lpstr>
      <vt:lpstr>Droplet</vt:lpstr>
      <vt:lpstr>Breeze</vt:lpstr>
      <vt:lpstr> Dental Stem Cells: Preparing for the future</vt:lpstr>
      <vt:lpstr>Agenda</vt:lpstr>
      <vt:lpstr>What are Stem Cells?</vt:lpstr>
      <vt:lpstr>What are Dental Stem Cells?</vt:lpstr>
      <vt:lpstr>How do we store these dental stem cells?</vt:lpstr>
      <vt:lpstr>What is Tooth Banking?</vt:lpstr>
      <vt:lpstr>MSC Capabilities</vt:lpstr>
      <vt:lpstr>Brief History/Science of Dental Stem Cells</vt:lpstr>
      <vt:lpstr>PowerPoint Presentation</vt:lpstr>
      <vt:lpstr>How are Dental Stem Cells Harvested?</vt:lpstr>
      <vt:lpstr> What is considered Viable Stem Cells?</vt:lpstr>
      <vt:lpstr>Age for Harvesting</vt:lpstr>
      <vt:lpstr>Deciduous Teeth</vt:lpstr>
      <vt:lpstr>Harvest Zone</vt:lpstr>
      <vt:lpstr>Why not most Baby molars?</vt:lpstr>
      <vt:lpstr>Wisdom Teeth</vt:lpstr>
      <vt:lpstr>Wisdom Teeth</vt:lpstr>
      <vt:lpstr>Permanent teeth</vt:lpstr>
      <vt:lpstr>Mesodens or Supernumerary</vt:lpstr>
      <vt:lpstr>PowerPoint Presentation</vt:lpstr>
      <vt:lpstr>Process</vt:lpstr>
      <vt:lpstr>Patient Consultation</vt:lpstr>
      <vt:lpstr>Extraction of Tooth/Teeth </vt:lpstr>
      <vt:lpstr>Delivery of Stem Cells</vt:lpstr>
      <vt:lpstr>Lab Processing</vt:lpstr>
      <vt:lpstr>Tooth Harvest and Washing</vt:lpstr>
      <vt:lpstr>Tissue Extraction</vt:lpstr>
      <vt:lpstr>Tissue Digestion and Culturing</vt:lpstr>
      <vt:lpstr>Isolation and Expansion</vt:lpstr>
      <vt:lpstr>Cryopreservation</vt:lpstr>
      <vt:lpstr>Temperature Monitoring</vt:lpstr>
      <vt:lpstr>Dental Stem Cell Storage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Dental Stem Cells: Preparing for the future</dc:title>
  <dc:creator>Lisa Darrow</dc:creator>
  <cp:lastModifiedBy>Lisa Darrow</cp:lastModifiedBy>
  <cp:revision>26</cp:revision>
  <dcterms:created xsi:type="dcterms:W3CDTF">2016-07-07T15:46:44Z</dcterms:created>
  <dcterms:modified xsi:type="dcterms:W3CDTF">2017-04-18T14:18:24Z</dcterms:modified>
</cp:coreProperties>
</file>