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67" r:id="rId3"/>
    <p:sldId id="285" r:id="rId4"/>
    <p:sldId id="319" r:id="rId5"/>
    <p:sldId id="260" r:id="rId6"/>
    <p:sldId id="292" r:id="rId7"/>
    <p:sldId id="304" r:id="rId8"/>
    <p:sldId id="259" r:id="rId9"/>
    <p:sldId id="321" r:id="rId10"/>
    <p:sldId id="258" r:id="rId11"/>
    <p:sldId id="293" r:id="rId12"/>
    <p:sldId id="296" r:id="rId13"/>
    <p:sldId id="306" r:id="rId14"/>
    <p:sldId id="290" r:id="rId15"/>
    <p:sldId id="280" r:id="rId16"/>
    <p:sldId id="307" r:id="rId17"/>
    <p:sldId id="324" r:id="rId18"/>
    <p:sldId id="325" r:id="rId19"/>
    <p:sldId id="283" r:id="rId20"/>
    <p:sldId id="30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Wright" initials="BW" lastIdx="3" clrIdx="0">
    <p:extLst>
      <p:ext uri="{19B8F6BF-5375-455C-9EA6-DF929625EA0E}">
        <p15:presenceInfo xmlns:p15="http://schemas.microsoft.com/office/powerpoint/2012/main" userId="S-1-5-21-1079538419-3209957500-272354033-1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9148" autoAdjust="0"/>
  </p:normalViewPr>
  <p:slideViewPr>
    <p:cSldViewPr>
      <p:cViewPr varScale="1">
        <p:scale>
          <a:sx n="85" d="100"/>
          <a:sy n="85" d="100"/>
        </p:scale>
        <p:origin x="16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1488712967327"/>
          <c:y val="0.11772491411757541"/>
          <c:w val="0.52352184256921541"/>
          <c:h val="0.663530104535662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37F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3-438D-ABC1-07E56B704B84}"/>
              </c:ext>
            </c:extLst>
          </c:dPt>
          <c:dPt>
            <c:idx val="1"/>
            <c:bubble3D val="0"/>
            <c:spPr>
              <a:solidFill>
                <a:srgbClr val="54A2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3-438D-ABC1-07E56B704B84}"/>
              </c:ext>
            </c:extLst>
          </c:dPt>
          <c:dPt>
            <c:idx val="2"/>
            <c:bubble3D val="0"/>
            <c:spPr>
              <a:solidFill>
                <a:srgbClr val="2C83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3-438D-ABC1-07E56B704B8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6725E98-5C24-4C5B-AAA4-B2C4FB653E9D}" type="PERCENTAGE">
                      <a:rPr lang="en-US" sz="2000" b="1" baseline="0" smtClean="0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3-438D-ABC1-07E56B704B84}"/>
                </c:ext>
              </c:extLst>
            </c:dLbl>
            <c:dLbl>
              <c:idx val="1"/>
              <c:layout>
                <c:manualLayout>
                  <c:x val="-9.2188893008057798E-2"/>
                  <c:y val="-0.232111805754597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6784504-00C9-46B7-A5AA-70AF727997C0}" type="CATEGORYNAME">
                      <a:rPr lang="en-US" sz="2000" b="1"/>
                      <a:pPr algn="ctr"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2000" b="1" baseline="0" dirty="0"/>
                      <a:t>
</a:t>
                    </a:r>
                    <a:fld id="{3AA1A401-C74B-4200-B138-57685256B98B}" type="PERCENTAGE">
                      <a:rPr lang="en-US" sz="2000" b="1" baseline="0" smtClean="0"/>
                      <a:pPr algn="ctr"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20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30232437400576"/>
                      <c:h val="0.32257392941190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33-438D-ABC1-07E56B704B84}"/>
                </c:ext>
              </c:extLst>
            </c:dLbl>
            <c:dLbl>
              <c:idx val="2"/>
              <c:layout>
                <c:manualLayout>
                  <c:x val="-6.895668817353163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A1CE1A9-F509-4D9D-9AE6-AC2DDF3FD124}" type="PERCENTAGE">
                      <a:rPr lang="en-US" sz="2000" b="1" baseline="0" smtClean="0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18050541516249"/>
                      <c:h val="0.26222222222222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33-438D-ABC1-07E56B704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FALSE</c:v>
                </c:pt>
                <c:pt idx="1">
                  <c:v>TRUE</c:v>
                </c:pt>
                <c:pt idx="2">
                  <c:v>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841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33-438D-ABC1-07E56B704B8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91699724400947"/>
          <c:w val="0.95519200509875579"/>
          <c:h val="0.1064743626425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Race/Ethnicity (n=444)</a:t>
            </a:r>
          </a:p>
        </c:rich>
      </c:tx>
      <c:layout>
        <c:manualLayout>
          <c:xMode val="edge"/>
          <c:yMode val="edge"/>
          <c:x val="0.22009259259259259"/>
          <c:y val="3.78278813527012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282574847635567"/>
          <c:y val="0.19672255661672194"/>
          <c:w val="0.59863637982643325"/>
          <c:h val="0.770940264116054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5-472F-BDEF-F830967835A1}"/>
              </c:ext>
            </c:extLst>
          </c:dPt>
          <c:dPt>
            <c:idx val="1"/>
            <c:bubble3D val="0"/>
            <c:spPr>
              <a:solidFill>
                <a:srgbClr val="C676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85-472F-BDEF-F830967835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85-472F-BDEF-F830967835A1}"/>
              </c:ext>
            </c:extLst>
          </c:dPt>
          <c:dPt>
            <c:idx val="3"/>
            <c:bubble3D val="0"/>
            <c:spPr>
              <a:solidFill>
                <a:srgbClr val="FF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85-472F-BDEF-F830967835A1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85-472F-BDEF-F830967835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85-472F-BDEF-F830967835A1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85-472F-BDEF-F830967835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D85-472F-BDEF-F830967835A1}"/>
              </c:ext>
            </c:extLst>
          </c:dPt>
          <c:dLbls>
            <c:dLbl>
              <c:idx val="0"/>
              <c:layout>
                <c:manualLayout>
                  <c:x val="-7.6207835131719649E-3"/>
                  <c:y val="6.09952247512295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85-472F-BDEF-F830967835A1}"/>
                </c:ext>
              </c:extLst>
            </c:dLbl>
            <c:dLbl>
              <c:idx val="1"/>
              <c:layout>
                <c:manualLayout>
                  <c:x val="0.12558788202322169"/>
                  <c:y val="0.168557167162301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5-472F-BDEF-F830967835A1}"/>
                </c:ext>
              </c:extLst>
            </c:dLbl>
            <c:dLbl>
              <c:idx val="2"/>
              <c:layout>
                <c:manualLayout>
                  <c:x val="1.7436162640686759E-2"/>
                  <c:y val="2.2900463227725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2590648391167E-2"/>
                      <c:h val="9.6574581093446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D85-472F-BDEF-F830967835A1}"/>
                </c:ext>
              </c:extLst>
            </c:dLbl>
            <c:dLbl>
              <c:idx val="3"/>
              <c:layout>
                <c:manualLayout>
                  <c:x val="3.7600093420525824E-2"/>
                  <c:y val="3.5919509417057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842074825392577E-2"/>
                      <c:h val="0.11726970862404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D85-472F-BDEF-F830967835A1}"/>
                </c:ext>
              </c:extLst>
            </c:dLbl>
            <c:dLbl>
              <c:idx val="4"/>
              <c:layout>
                <c:manualLayout>
                  <c:x val="-0.16233036842616907"/>
                  <c:y val="-0.237621942792329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85-472F-BDEF-F830967835A1}"/>
                </c:ext>
              </c:extLst>
            </c:dLbl>
            <c:dLbl>
              <c:idx val="5"/>
              <c:layout>
                <c:manualLayout>
                  <c:x val="2.4886783219894123E-2"/>
                  <c:y val="1.92657101871973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85-472F-BDEF-F830967835A1}"/>
                </c:ext>
              </c:extLst>
            </c:dLbl>
            <c:dLbl>
              <c:idx val="6"/>
              <c:layout>
                <c:manualLayout>
                  <c:x val="1.2541260732238978E-2"/>
                  <c:y val="4.06277402874680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85-472F-BDEF-F830967835A1}"/>
                </c:ext>
              </c:extLst>
            </c:dLbl>
            <c:dLbl>
              <c:idx val="7"/>
              <c:layout>
                <c:manualLayout>
                  <c:x val="5.7234085146136343E-2"/>
                  <c:y val="-7.04170479240535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D85-472F-BDEF-F83096783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Native American</c:v>
                </c:pt>
                <c:pt idx="4">
                  <c:v>White</c:v>
                </c:pt>
                <c:pt idx="5">
                  <c:v>Other</c:v>
                </c:pt>
                <c:pt idx="6">
                  <c:v>Combination</c:v>
                </c:pt>
                <c:pt idx="7">
                  <c:v>No Response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59</c:v>
                </c:pt>
                <c:pt idx="2">
                  <c:v>6</c:v>
                </c:pt>
                <c:pt idx="3">
                  <c:v>14</c:v>
                </c:pt>
                <c:pt idx="4">
                  <c:v>337</c:v>
                </c:pt>
                <c:pt idx="5">
                  <c:v>10</c:v>
                </c:pt>
                <c:pt idx="6">
                  <c:v>9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D85-472F-BDEF-F83096783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6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4658452952838461"/>
          <c:w val="0.37083210996930466"/>
          <c:h val="0.79431819264935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Age</a:t>
            </a:r>
            <a:r>
              <a:rPr lang="en-US" sz="1600" b="1" baseline="0" dirty="0">
                <a:solidFill>
                  <a:sysClr val="windowText" lastClr="000000"/>
                </a:solidFill>
                <a:latin typeface="+mj-lt"/>
              </a:rPr>
              <a:t> Range* (n=444)</a:t>
            </a:r>
            <a:endParaRPr lang="en-US" sz="1600" b="1" dirty="0">
              <a:solidFill>
                <a:sysClr val="windowText" lastClr="00000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6261154855643045"/>
          <c:y val="5.41117578919557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567635776297194E-2"/>
          <c:y val="0.19480888127432933"/>
          <c:w val="0.65338607914395319"/>
          <c:h val="0.771146015367655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Range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4E-4432-98B7-4470BFCD854D}"/>
              </c:ext>
            </c:extLst>
          </c:dPt>
          <c:dPt>
            <c:idx val="1"/>
            <c:bubble3D val="0"/>
            <c:spPr>
              <a:solidFill>
                <a:srgbClr val="C676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E-4432-98B7-4470BFCD85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4E-4432-98B7-4470BFCD85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4E-4432-98B7-4470BFCD85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4E-4432-98B7-4470BFCD85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4E-4432-98B7-4470BFCD854D}"/>
              </c:ext>
            </c:extLst>
          </c:dPt>
          <c:dLbls>
            <c:dLbl>
              <c:idx val="0"/>
              <c:layout>
                <c:manualLayout>
                  <c:x val="6.4481225561090578E-3"/>
                  <c:y val="3.0303144195714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20354598532328"/>
                      <c:h val="0.11986999001557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4E-4432-98B7-4470BFCD854D}"/>
                </c:ext>
              </c:extLst>
            </c:dLbl>
            <c:dLbl>
              <c:idx val="1"/>
              <c:layout>
                <c:manualLayout>
                  <c:x val="-0.16462396527357162"/>
                  <c:y val="9.1814894281096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E-4432-98B7-4470BFCD854D}"/>
                </c:ext>
              </c:extLst>
            </c:dLbl>
            <c:dLbl>
              <c:idx val="2"/>
              <c:layout>
                <c:manualLayout>
                  <c:x val="-4.8474409448819485E-3"/>
                  <c:y val="-0.112624172117793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50452621993677"/>
                      <c:h val="9.3458484556820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B4E-4432-98B7-4470BFCD854D}"/>
                </c:ext>
              </c:extLst>
            </c:dLbl>
            <c:dLbl>
              <c:idx val="3"/>
              <c:layout>
                <c:manualLayout>
                  <c:x val="0.12077718049666869"/>
                  <c:y val="8.50568589417814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4E-4432-98B7-4470BFCD854D}"/>
                </c:ext>
              </c:extLst>
            </c:dLbl>
            <c:dLbl>
              <c:idx val="4"/>
              <c:layout>
                <c:manualLayout>
                  <c:x val="7.4227175546464274E-3"/>
                  <c:y val="9.74475721650888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4E-4432-98B7-4470BFCD8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50-59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  <c:pt idx="4">
                  <c:v>&gt;90</c:v>
                </c:pt>
                <c:pt idx="5">
                  <c:v>Under 50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</c:v>
                </c:pt>
                <c:pt idx="1">
                  <c:v>230</c:v>
                </c:pt>
                <c:pt idx="2">
                  <c:v>354</c:v>
                </c:pt>
                <c:pt idx="3">
                  <c:v>198</c:v>
                </c:pt>
                <c:pt idx="4">
                  <c:v>54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4E-4432-98B7-4470BFCD854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91363819907142"/>
          <c:y val="0.15192068890847468"/>
          <c:w val="0.2150350797496467"/>
          <c:h val="0.82979902051301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D3C58-6211-4E96-8C52-71DAC349A7A7}" type="doc">
      <dgm:prSet loTypeId="urn:microsoft.com/office/officeart/2011/layout/Circle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E34089-0B56-46E7-83E8-C87874FC4650}">
      <dgm:prSet phldrT="[Text]" custT="1"/>
      <dgm:spPr/>
      <dgm:t>
        <a:bodyPr/>
        <a:lstStyle/>
        <a:p>
          <a:r>
            <a:rPr lang="en-US" sz="2000" b="1" dirty="0">
              <a:latin typeface="Calibri" pitchFamily="34" charset="0"/>
            </a:rPr>
            <a:t>EDUCATE</a:t>
          </a:r>
          <a:r>
            <a:rPr lang="en-US" sz="2000" dirty="0">
              <a:latin typeface="Calibri" pitchFamily="34" charset="0"/>
            </a:rPr>
            <a:t> older adults and their care advisors</a:t>
          </a:r>
        </a:p>
      </dgm:t>
    </dgm:pt>
    <dgm:pt modelId="{A8A8D9A7-49E7-4F12-B227-0D4E01A59492}" type="parTrans" cxnId="{33B883B5-F9E8-4058-933B-95CBF2C6A0DA}">
      <dgm:prSet/>
      <dgm:spPr/>
      <dgm:t>
        <a:bodyPr/>
        <a:lstStyle/>
        <a:p>
          <a:endParaRPr lang="en-US">
            <a:solidFill>
              <a:schemeClr val="bg1"/>
            </a:solidFill>
            <a:latin typeface="Gotham Book" pitchFamily="2" charset="0"/>
          </a:endParaRPr>
        </a:p>
      </dgm:t>
    </dgm:pt>
    <dgm:pt modelId="{49C65FF3-95BC-4C9F-83E6-E4F65ED489B2}" type="sibTrans" cxnId="{33B883B5-F9E8-4058-933B-95CBF2C6A0DA}">
      <dgm:prSet/>
      <dgm:spPr/>
      <dgm:t>
        <a:bodyPr/>
        <a:lstStyle/>
        <a:p>
          <a:endParaRPr lang="en-US">
            <a:solidFill>
              <a:schemeClr val="bg1"/>
            </a:solidFill>
            <a:latin typeface="Gotham Book" pitchFamily="2" charset="0"/>
          </a:endParaRPr>
        </a:p>
      </dgm:t>
    </dgm:pt>
    <dgm:pt modelId="{0F88C414-F281-4F0E-AC8A-4BD133D6D989}">
      <dgm:prSet phldrT="[Text]" custT="1"/>
      <dgm:spPr/>
      <dgm:t>
        <a:bodyPr/>
        <a:lstStyle/>
        <a:p>
          <a:r>
            <a:rPr lang="en-US" sz="2000" b="1" dirty="0">
              <a:latin typeface="Calibri" pitchFamily="34" charset="0"/>
            </a:rPr>
            <a:t>CONNECT</a:t>
          </a:r>
          <a:r>
            <a:rPr lang="en-US" sz="2000" dirty="0">
              <a:latin typeface="Calibri" pitchFamily="34" charset="0"/>
            </a:rPr>
            <a:t> communities with support and resources to access care</a:t>
          </a:r>
        </a:p>
      </dgm:t>
    </dgm:pt>
    <dgm:pt modelId="{739797DA-C36A-4935-BC6D-03715E52E4AD}" type="parTrans" cxnId="{3BB2B4DE-4E69-4DF3-B509-0B921EFB32E1}">
      <dgm:prSet/>
      <dgm:spPr/>
      <dgm:t>
        <a:bodyPr/>
        <a:lstStyle/>
        <a:p>
          <a:endParaRPr lang="en-US">
            <a:solidFill>
              <a:schemeClr val="bg1"/>
            </a:solidFill>
            <a:latin typeface="Gotham Book" pitchFamily="2" charset="0"/>
          </a:endParaRPr>
        </a:p>
      </dgm:t>
    </dgm:pt>
    <dgm:pt modelId="{861F4EAF-0095-4F64-AD0D-AE06BF6501DE}" type="sibTrans" cxnId="{3BB2B4DE-4E69-4DF3-B509-0B921EFB32E1}">
      <dgm:prSet/>
      <dgm:spPr/>
      <dgm:t>
        <a:bodyPr/>
        <a:lstStyle/>
        <a:p>
          <a:endParaRPr lang="en-US">
            <a:solidFill>
              <a:schemeClr val="bg1"/>
            </a:solidFill>
            <a:latin typeface="Gotham Book" pitchFamily="2" charset="0"/>
          </a:endParaRPr>
        </a:p>
      </dgm:t>
    </dgm:pt>
    <dgm:pt modelId="{E350A825-3CCB-434D-8468-DD56960095D0}">
      <dgm:prSet phldrT="[Text]" custT="1"/>
      <dgm:spPr/>
      <dgm:t>
        <a:bodyPr/>
        <a:lstStyle/>
        <a:p>
          <a:r>
            <a:rPr lang="en-US" sz="2000" b="1" dirty="0">
              <a:latin typeface="Calibri" pitchFamily="34" charset="0"/>
            </a:rPr>
            <a:t>ADVOCATE</a:t>
          </a:r>
          <a:r>
            <a:rPr lang="en-US" sz="2000" dirty="0">
              <a:latin typeface="Calibri" pitchFamily="34" charset="0"/>
            </a:rPr>
            <a:t>  for oral health of all older adults, especially those most vulnerable</a:t>
          </a:r>
        </a:p>
      </dgm:t>
    </dgm:pt>
    <dgm:pt modelId="{7B48D21C-C1A7-4B03-AA49-861758006B2D}" type="parTrans" cxnId="{62A95DFE-4E24-4D55-A2F6-8EBCEC16BBBF}">
      <dgm:prSet/>
      <dgm:spPr/>
      <dgm:t>
        <a:bodyPr/>
        <a:lstStyle/>
        <a:p>
          <a:endParaRPr lang="en-US">
            <a:solidFill>
              <a:schemeClr val="bg1"/>
            </a:solidFill>
            <a:latin typeface="Gotham Book" pitchFamily="2" charset="0"/>
          </a:endParaRPr>
        </a:p>
      </dgm:t>
    </dgm:pt>
    <dgm:pt modelId="{2313B1FD-F6BF-47FB-A1D3-CDE91B0F2C2F}" type="sibTrans" cxnId="{62A95DFE-4E24-4D55-A2F6-8EBCEC16BBBF}">
      <dgm:prSet/>
      <dgm:spPr/>
      <dgm:t>
        <a:bodyPr/>
        <a:lstStyle/>
        <a:p>
          <a:endParaRPr lang="en-US">
            <a:solidFill>
              <a:schemeClr val="bg1"/>
            </a:solidFill>
            <a:latin typeface="Gotham Book" pitchFamily="2" charset="0"/>
          </a:endParaRPr>
        </a:p>
      </dgm:t>
    </dgm:pt>
    <dgm:pt modelId="{77CDE32D-6F97-4FF0-A5FC-A36501899AF1}" type="pres">
      <dgm:prSet presAssocID="{D85D3C58-6211-4E96-8C52-71DAC349A7A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04EA0E0-8435-4EA4-8717-0E383CC000A7}" type="pres">
      <dgm:prSet presAssocID="{E350A825-3CCB-434D-8468-DD56960095D0}" presName="Accent3" presStyleCnt="0"/>
      <dgm:spPr/>
    </dgm:pt>
    <dgm:pt modelId="{1A599E41-B62B-42DB-B508-E67CE749BF61}" type="pres">
      <dgm:prSet presAssocID="{E350A825-3CCB-434D-8468-DD56960095D0}" presName="Accent" presStyleLbl="node1" presStyleIdx="0" presStyleCnt="3" custScaleX="106577"/>
      <dgm:spPr/>
    </dgm:pt>
    <dgm:pt modelId="{4908E7AF-2075-44FE-9C96-3DE3C3DEC042}" type="pres">
      <dgm:prSet presAssocID="{E350A825-3CCB-434D-8468-DD56960095D0}" presName="ParentBackground3" presStyleCnt="0"/>
      <dgm:spPr/>
    </dgm:pt>
    <dgm:pt modelId="{16E41AD3-32F8-4B74-9F52-90CD1269D2A4}" type="pres">
      <dgm:prSet presAssocID="{E350A825-3CCB-434D-8468-DD56960095D0}" presName="ParentBackground" presStyleLbl="fgAcc1" presStyleIdx="0" presStyleCnt="3" custScaleX="103531" custScaleY="98555"/>
      <dgm:spPr/>
    </dgm:pt>
    <dgm:pt modelId="{556BDCCD-A75C-451C-A0B5-52A75F452754}" type="pres">
      <dgm:prSet presAssocID="{E350A825-3CCB-434D-8468-DD56960095D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9D87AB-C518-4A55-9702-BB965CCD8F6D}" type="pres">
      <dgm:prSet presAssocID="{0F88C414-F281-4F0E-AC8A-4BD133D6D989}" presName="Accent2" presStyleCnt="0"/>
      <dgm:spPr/>
    </dgm:pt>
    <dgm:pt modelId="{F7728C9F-1EE0-42F8-98C6-DB1E41473053}" type="pres">
      <dgm:prSet presAssocID="{0F88C414-F281-4F0E-AC8A-4BD133D6D989}" presName="Accent" presStyleLbl="node1" presStyleIdx="1" presStyleCnt="3"/>
      <dgm:spPr/>
    </dgm:pt>
    <dgm:pt modelId="{B92FC989-EAA9-40A1-A875-CDD012A994EE}" type="pres">
      <dgm:prSet presAssocID="{0F88C414-F281-4F0E-AC8A-4BD133D6D989}" presName="ParentBackground2" presStyleCnt="0"/>
      <dgm:spPr/>
    </dgm:pt>
    <dgm:pt modelId="{40BE3374-A670-4B60-8A5D-B9B50A1F8EC1}" type="pres">
      <dgm:prSet presAssocID="{0F88C414-F281-4F0E-AC8A-4BD133D6D989}" presName="ParentBackground" presStyleLbl="fgAcc1" presStyleIdx="1" presStyleCnt="3"/>
      <dgm:spPr/>
    </dgm:pt>
    <dgm:pt modelId="{3BCED63E-21CF-4500-B56E-9D8ED9D978AE}" type="pres">
      <dgm:prSet presAssocID="{0F88C414-F281-4F0E-AC8A-4BD133D6D98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86A9A2-D4EA-4594-BA15-F06C930DE151}" type="pres">
      <dgm:prSet presAssocID="{94E34089-0B56-46E7-83E8-C87874FC4650}" presName="Accent1" presStyleCnt="0"/>
      <dgm:spPr/>
    </dgm:pt>
    <dgm:pt modelId="{04ED0657-C3E2-4F40-B9E5-72005359130F}" type="pres">
      <dgm:prSet presAssocID="{94E34089-0B56-46E7-83E8-C87874FC4650}" presName="Accent" presStyleLbl="node1" presStyleIdx="2" presStyleCnt="3"/>
      <dgm:spPr/>
    </dgm:pt>
    <dgm:pt modelId="{8D7DDD2A-55D4-444A-9CF4-2EF8C6EDEE3A}" type="pres">
      <dgm:prSet presAssocID="{94E34089-0B56-46E7-83E8-C87874FC4650}" presName="ParentBackground1" presStyleCnt="0"/>
      <dgm:spPr/>
    </dgm:pt>
    <dgm:pt modelId="{5E4FC555-6EAC-4507-AA5F-2615D9900F5F}" type="pres">
      <dgm:prSet presAssocID="{94E34089-0B56-46E7-83E8-C87874FC4650}" presName="ParentBackground" presStyleLbl="fgAcc1" presStyleIdx="2" presStyleCnt="3"/>
      <dgm:spPr/>
    </dgm:pt>
    <dgm:pt modelId="{0580E731-E9AB-4D18-8D31-8AF13CDE5E3D}" type="pres">
      <dgm:prSet presAssocID="{94E34089-0B56-46E7-83E8-C87874FC465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76D1398-2998-4301-9BE3-6F74483A3D1B}" type="presOf" srcId="{94E34089-0B56-46E7-83E8-C87874FC4650}" destId="{0580E731-E9AB-4D18-8D31-8AF13CDE5E3D}" srcOrd="1" destOrd="0" presId="urn:microsoft.com/office/officeart/2011/layout/CircleProcess"/>
    <dgm:cxn modelId="{3BB2B4DE-4E69-4DF3-B509-0B921EFB32E1}" srcId="{D85D3C58-6211-4E96-8C52-71DAC349A7A7}" destId="{0F88C414-F281-4F0E-AC8A-4BD133D6D989}" srcOrd="1" destOrd="0" parTransId="{739797DA-C36A-4935-BC6D-03715E52E4AD}" sibTransId="{861F4EAF-0095-4F64-AD0D-AE06BF6501DE}"/>
    <dgm:cxn modelId="{62A95DFE-4E24-4D55-A2F6-8EBCEC16BBBF}" srcId="{D85D3C58-6211-4E96-8C52-71DAC349A7A7}" destId="{E350A825-3CCB-434D-8468-DD56960095D0}" srcOrd="2" destOrd="0" parTransId="{7B48D21C-C1A7-4B03-AA49-861758006B2D}" sibTransId="{2313B1FD-F6BF-47FB-A1D3-CDE91B0F2C2F}"/>
    <dgm:cxn modelId="{E4F9F54F-8311-4552-A4E2-3FFE8B8169A9}" type="presOf" srcId="{E350A825-3CCB-434D-8468-DD56960095D0}" destId="{556BDCCD-A75C-451C-A0B5-52A75F452754}" srcOrd="1" destOrd="0" presId="urn:microsoft.com/office/officeart/2011/layout/CircleProcess"/>
    <dgm:cxn modelId="{EEEEB38F-5EE1-4591-B322-163D6BD9CF5D}" type="presOf" srcId="{0F88C414-F281-4F0E-AC8A-4BD133D6D989}" destId="{40BE3374-A670-4B60-8A5D-B9B50A1F8EC1}" srcOrd="0" destOrd="0" presId="urn:microsoft.com/office/officeart/2011/layout/CircleProcess"/>
    <dgm:cxn modelId="{5FF3405C-D6ED-4570-A35B-9673C08547C3}" type="presOf" srcId="{94E34089-0B56-46E7-83E8-C87874FC4650}" destId="{5E4FC555-6EAC-4507-AA5F-2615D9900F5F}" srcOrd="0" destOrd="0" presId="urn:microsoft.com/office/officeart/2011/layout/CircleProcess"/>
    <dgm:cxn modelId="{C62AC121-A79F-4074-AC75-B6899FD093F2}" type="presOf" srcId="{D85D3C58-6211-4E96-8C52-71DAC349A7A7}" destId="{77CDE32D-6F97-4FF0-A5FC-A36501899AF1}" srcOrd="0" destOrd="0" presId="urn:microsoft.com/office/officeart/2011/layout/CircleProcess"/>
    <dgm:cxn modelId="{7ECC095C-67EF-43D6-AAC9-9A932BBAFB5C}" type="presOf" srcId="{0F88C414-F281-4F0E-AC8A-4BD133D6D989}" destId="{3BCED63E-21CF-4500-B56E-9D8ED9D978AE}" srcOrd="1" destOrd="0" presId="urn:microsoft.com/office/officeart/2011/layout/CircleProcess"/>
    <dgm:cxn modelId="{6A3C80D0-2A5A-4C11-93D9-40B4BF336004}" type="presOf" srcId="{E350A825-3CCB-434D-8468-DD56960095D0}" destId="{16E41AD3-32F8-4B74-9F52-90CD1269D2A4}" srcOrd="0" destOrd="0" presId="urn:microsoft.com/office/officeart/2011/layout/CircleProcess"/>
    <dgm:cxn modelId="{33B883B5-F9E8-4058-933B-95CBF2C6A0DA}" srcId="{D85D3C58-6211-4E96-8C52-71DAC349A7A7}" destId="{94E34089-0B56-46E7-83E8-C87874FC4650}" srcOrd="0" destOrd="0" parTransId="{A8A8D9A7-49E7-4F12-B227-0D4E01A59492}" sibTransId="{49C65FF3-95BC-4C9F-83E6-E4F65ED489B2}"/>
    <dgm:cxn modelId="{D545B68A-4AAC-4F4A-884B-53B5DF332381}" type="presParOf" srcId="{77CDE32D-6F97-4FF0-A5FC-A36501899AF1}" destId="{B04EA0E0-8435-4EA4-8717-0E383CC000A7}" srcOrd="0" destOrd="0" presId="urn:microsoft.com/office/officeart/2011/layout/CircleProcess"/>
    <dgm:cxn modelId="{893A2F9B-EBE3-4B2B-A174-26076BC5C09C}" type="presParOf" srcId="{B04EA0E0-8435-4EA4-8717-0E383CC000A7}" destId="{1A599E41-B62B-42DB-B508-E67CE749BF61}" srcOrd="0" destOrd="0" presId="urn:microsoft.com/office/officeart/2011/layout/CircleProcess"/>
    <dgm:cxn modelId="{6496A26C-B4A8-4F14-B7F0-121451D46E84}" type="presParOf" srcId="{77CDE32D-6F97-4FF0-A5FC-A36501899AF1}" destId="{4908E7AF-2075-44FE-9C96-3DE3C3DEC042}" srcOrd="1" destOrd="0" presId="urn:microsoft.com/office/officeart/2011/layout/CircleProcess"/>
    <dgm:cxn modelId="{ECB8F109-7324-4048-B60D-59031A9E47AD}" type="presParOf" srcId="{4908E7AF-2075-44FE-9C96-3DE3C3DEC042}" destId="{16E41AD3-32F8-4B74-9F52-90CD1269D2A4}" srcOrd="0" destOrd="0" presId="urn:microsoft.com/office/officeart/2011/layout/CircleProcess"/>
    <dgm:cxn modelId="{1AF81A34-5064-4B47-BB17-532809AB1511}" type="presParOf" srcId="{77CDE32D-6F97-4FF0-A5FC-A36501899AF1}" destId="{556BDCCD-A75C-451C-A0B5-52A75F452754}" srcOrd="2" destOrd="0" presId="urn:microsoft.com/office/officeart/2011/layout/CircleProcess"/>
    <dgm:cxn modelId="{2A37E6C2-B90C-4B03-8C25-B772B8A09F10}" type="presParOf" srcId="{77CDE32D-6F97-4FF0-A5FC-A36501899AF1}" destId="{609D87AB-C518-4A55-9702-BB965CCD8F6D}" srcOrd="3" destOrd="0" presId="urn:microsoft.com/office/officeart/2011/layout/CircleProcess"/>
    <dgm:cxn modelId="{6E42F704-F44F-49A9-8B18-14815D4F41DB}" type="presParOf" srcId="{609D87AB-C518-4A55-9702-BB965CCD8F6D}" destId="{F7728C9F-1EE0-42F8-98C6-DB1E41473053}" srcOrd="0" destOrd="0" presId="urn:microsoft.com/office/officeart/2011/layout/CircleProcess"/>
    <dgm:cxn modelId="{817447FD-1CA0-4B8B-8D17-C510B4846774}" type="presParOf" srcId="{77CDE32D-6F97-4FF0-A5FC-A36501899AF1}" destId="{B92FC989-EAA9-40A1-A875-CDD012A994EE}" srcOrd="4" destOrd="0" presId="urn:microsoft.com/office/officeart/2011/layout/CircleProcess"/>
    <dgm:cxn modelId="{6F0A39E9-6F72-433B-84CF-BCA34F25A99B}" type="presParOf" srcId="{B92FC989-EAA9-40A1-A875-CDD012A994EE}" destId="{40BE3374-A670-4B60-8A5D-B9B50A1F8EC1}" srcOrd="0" destOrd="0" presId="urn:microsoft.com/office/officeart/2011/layout/CircleProcess"/>
    <dgm:cxn modelId="{3EE0D95D-4B3C-4AAD-9DFC-24A91C0DB42B}" type="presParOf" srcId="{77CDE32D-6F97-4FF0-A5FC-A36501899AF1}" destId="{3BCED63E-21CF-4500-B56E-9D8ED9D978AE}" srcOrd="5" destOrd="0" presId="urn:microsoft.com/office/officeart/2011/layout/CircleProcess"/>
    <dgm:cxn modelId="{4FC5EE08-27B3-402A-978C-CF20DF6819D1}" type="presParOf" srcId="{77CDE32D-6F97-4FF0-A5FC-A36501899AF1}" destId="{B886A9A2-D4EA-4594-BA15-F06C930DE151}" srcOrd="6" destOrd="0" presId="urn:microsoft.com/office/officeart/2011/layout/CircleProcess"/>
    <dgm:cxn modelId="{C5CE5A77-82D7-4EE7-9EA2-7A960F670882}" type="presParOf" srcId="{B886A9A2-D4EA-4594-BA15-F06C930DE151}" destId="{04ED0657-C3E2-4F40-B9E5-72005359130F}" srcOrd="0" destOrd="0" presId="urn:microsoft.com/office/officeart/2011/layout/CircleProcess"/>
    <dgm:cxn modelId="{1FB56264-5C02-44D1-A1CB-45CF509F2641}" type="presParOf" srcId="{77CDE32D-6F97-4FF0-A5FC-A36501899AF1}" destId="{8D7DDD2A-55D4-444A-9CF4-2EF8C6EDEE3A}" srcOrd="7" destOrd="0" presId="urn:microsoft.com/office/officeart/2011/layout/CircleProcess"/>
    <dgm:cxn modelId="{D3095431-8C41-439A-BEB6-9FF9C58AE9FB}" type="presParOf" srcId="{8D7DDD2A-55D4-444A-9CF4-2EF8C6EDEE3A}" destId="{5E4FC555-6EAC-4507-AA5F-2615D9900F5F}" srcOrd="0" destOrd="0" presId="urn:microsoft.com/office/officeart/2011/layout/CircleProcess"/>
    <dgm:cxn modelId="{7E9134AE-184E-44B6-ADF2-614FF87167BF}" type="presParOf" srcId="{77CDE32D-6F97-4FF0-A5FC-A36501899AF1}" destId="{0580E731-E9AB-4D18-8D31-8AF13CDE5E3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99E41-B62B-42DB-B508-E67CE749BF61}">
      <dsp:nvSpPr>
        <dsp:cNvPr id="0" name=""/>
        <dsp:cNvSpPr/>
      </dsp:nvSpPr>
      <dsp:spPr>
        <a:xfrm>
          <a:off x="5911265" y="876663"/>
          <a:ext cx="2444873" cy="22944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41AD3-32F8-4B74-9F52-90CD1269D2A4}">
      <dsp:nvSpPr>
        <dsp:cNvPr id="0" name=""/>
        <dsp:cNvSpPr/>
      </dsp:nvSpPr>
      <dsp:spPr>
        <a:xfrm>
          <a:off x="6025060" y="968629"/>
          <a:ext cx="2217283" cy="2110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itchFamily="34" charset="0"/>
            </a:rPr>
            <a:t>ADVOCATE</a:t>
          </a:r>
          <a:r>
            <a:rPr lang="en-US" sz="2000" kern="1200" dirty="0">
              <a:latin typeface="Calibri" pitchFamily="34" charset="0"/>
            </a:rPr>
            <a:t>  for oral health of all older adults, especially those most vulnerable</a:t>
          </a:r>
        </a:p>
      </dsp:txBody>
      <dsp:txXfrm>
        <a:off x="6342036" y="1270184"/>
        <a:ext cx="1583332" cy="1507379"/>
      </dsp:txXfrm>
    </dsp:sp>
    <dsp:sp modelId="{F7728C9F-1EE0-42F8-98C6-DB1E41473053}">
      <dsp:nvSpPr>
        <dsp:cNvPr id="0" name=""/>
        <dsp:cNvSpPr/>
      </dsp:nvSpPr>
      <dsp:spPr>
        <a:xfrm rot="2700000">
          <a:off x="3618554" y="879436"/>
          <a:ext cx="2288472" cy="228847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E3374-A670-4B60-8A5D-B9B50A1F8EC1}">
      <dsp:nvSpPr>
        <dsp:cNvPr id="0" name=""/>
        <dsp:cNvSpPr/>
      </dsp:nvSpPr>
      <dsp:spPr>
        <a:xfrm>
          <a:off x="3691959" y="953157"/>
          <a:ext cx="2141661" cy="21414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itchFamily="34" charset="0"/>
            </a:rPr>
            <a:t>CONNECT</a:t>
          </a:r>
          <a:r>
            <a:rPr lang="en-US" sz="2000" kern="1200" dirty="0">
              <a:latin typeface="Calibri" pitchFamily="34" charset="0"/>
            </a:rPr>
            <a:t> communities with support and resources to access care</a:t>
          </a:r>
        </a:p>
      </dsp:txBody>
      <dsp:txXfrm>
        <a:off x="3998124" y="1259134"/>
        <a:ext cx="1529331" cy="1529480"/>
      </dsp:txXfrm>
    </dsp:sp>
    <dsp:sp modelId="{04ED0657-C3E2-4F40-B9E5-72005359130F}">
      <dsp:nvSpPr>
        <dsp:cNvPr id="0" name=""/>
        <dsp:cNvSpPr/>
      </dsp:nvSpPr>
      <dsp:spPr>
        <a:xfrm rot="2700000">
          <a:off x="1247641" y="879436"/>
          <a:ext cx="2288472" cy="228847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FC555-6EAC-4507-AA5F-2615D9900F5F}">
      <dsp:nvSpPr>
        <dsp:cNvPr id="0" name=""/>
        <dsp:cNvSpPr/>
      </dsp:nvSpPr>
      <dsp:spPr>
        <a:xfrm>
          <a:off x="1321047" y="953157"/>
          <a:ext cx="2141661" cy="21414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itchFamily="34" charset="0"/>
            </a:rPr>
            <a:t>EDUCATE</a:t>
          </a:r>
          <a:r>
            <a:rPr lang="en-US" sz="2000" kern="1200" dirty="0">
              <a:latin typeface="Calibri" pitchFamily="34" charset="0"/>
            </a:rPr>
            <a:t> older adults and their care advisors</a:t>
          </a:r>
        </a:p>
      </dsp:txBody>
      <dsp:txXfrm>
        <a:off x="1627212" y="1259134"/>
        <a:ext cx="1529331" cy="1529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E62F98-A3D4-4F61-B1BE-FD847A5E538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774C50-F52B-4871-842E-9695613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F581B1-8A0C-47F2-9BD6-FAAFF5A4933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5C5F9E-9DD6-4238-9CB6-4DC450BB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6607-F886-487D-9163-EB0B3098F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0337-6310-43CE-8994-783A15F5FD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671A-7ACE-4FA7-8129-1BF1278521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C671A-7ACE-4FA7-8129-1BF12785213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2554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0337-6310-43CE-8994-783A15F5FD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671A-7ACE-4FA7-8129-1BF1278521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7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1972390-1B9D-4AC0-8FE2-E94D1691992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69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5F9E-9DD6-4238-9CB6-4DC450BB9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671A-7ACE-4FA7-8129-1BF1278521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1DDDA-D08E-4746-91A1-46C6545A6A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1DDDA-D08E-4746-91A1-46C6545A6A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671A-7ACE-4FA7-8129-1BF1278521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0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671A-7ACE-4FA7-8129-1BF1278521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3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3FCEF0-49DC-4CFA-80B2-4450F56E1013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15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rgbClr val="E37F3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3831" b="42197"/>
          <a:stretch/>
        </p:blipFill>
        <p:spPr>
          <a:xfrm>
            <a:off x="-152400" y="6477000"/>
            <a:ext cx="9306674" cy="39641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8058" y="6531608"/>
            <a:ext cx="8836216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349" y="60211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3749" y="61735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300892"/>
            <a:ext cx="6868529" cy="8486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2FAB38"/>
              </a:gs>
              <a:gs pos="28000">
                <a:srgbClr val="2FAB3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52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28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E37F3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Gotham Book" panose="0200060304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r="3831" b="42197"/>
          <a:stretch/>
        </p:blipFill>
        <p:spPr>
          <a:xfrm>
            <a:off x="-152400" y="6477002"/>
            <a:ext cx="9306674" cy="39641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8058" y="6531610"/>
            <a:ext cx="8836216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41350" y="60211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93750" y="61735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" y="300894"/>
            <a:ext cx="6868529" cy="8486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2FAB38"/>
              </a:gs>
              <a:gs pos="28000">
                <a:srgbClr val="2FAB3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7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E37F3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91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0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81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9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0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0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29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22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AC820FB-724F-412B-B305-FC3A2A7576F1}" type="datetimeFigureOut">
              <a:rPr lang="en-US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3CD0E6-01F7-422C-9C5D-6A5BF17663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29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98935B-FEB3-4FBE-AD1B-F8CCBD3E703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1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E37F3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2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54547"/>
            <a:ext cx="3886200" cy="3922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54547"/>
            <a:ext cx="3886200" cy="3922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06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185333"/>
            <a:ext cx="7886700" cy="1220259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405592"/>
            <a:ext cx="3868340" cy="828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34267"/>
            <a:ext cx="3868340" cy="2955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41035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234267"/>
            <a:ext cx="3887391" cy="2955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95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1535"/>
            <a:ext cx="7886700" cy="1111546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0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7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37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29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43001"/>
            <a:ext cx="7886700" cy="111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IVOCLAR’S  RETURN 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ON INVESTMENT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48049"/>
            <a:ext cx="7886700" cy="39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r="3831" b="42197"/>
          <a:stretch/>
        </p:blipFill>
        <p:spPr>
          <a:xfrm>
            <a:off x="-152400" y="6477000"/>
            <a:ext cx="9306674" cy="39641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8058" y="6531608"/>
            <a:ext cx="8836216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1349" y="60211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3749" y="61735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300892"/>
            <a:ext cx="6868529" cy="8486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2FAB38"/>
              </a:gs>
              <a:gs pos="28000">
                <a:srgbClr val="2FAB3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OHA_cmyk_w_tag_large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45" y="304800"/>
            <a:ext cx="1352456" cy="84860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971156" y="304800"/>
            <a:ext cx="511509" cy="848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43001"/>
            <a:ext cx="7886700" cy="111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48051"/>
            <a:ext cx="7886700" cy="39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4"/>
          <a:srcRect r="3831" b="42197"/>
          <a:stretch/>
        </p:blipFill>
        <p:spPr>
          <a:xfrm>
            <a:off x="-152400" y="6477002"/>
            <a:ext cx="9306674" cy="396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8058" y="6531610"/>
            <a:ext cx="8836216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41350" y="60211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93750" y="6173582"/>
            <a:ext cx="393700" cy="368300"/>
          </a:xfrm>
          <a:prstGeom prst="rect">
            <a:avLst/>
          </a:prstGeom>
          <a:solidFill>
            <a:srgbClr val="23B32D">
              <a:alpha val="52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" y="300894"/>
            <a:ext cx="6868529" cy="8486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2FAB38"/>
              </a:gs>
              <a:gs pos="28000">
                <a:srgbClr val="2FAB38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9" name="Picture 28" descr="OHA_cmyk_w_tag_large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45" y="304802"/>
            <a:ext cx="1352456" cy="848605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6971156" y="304800"/>
            <a:ext cx="511509" cy="848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1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montgomery@oralhealthamerica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mailto:andie.Kyros@oralhealthameric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8305800" cy="927396"/>
          </a:xfrm>
        </p:spPr>
        <p:txBody>
          <a:bodyPr>
            <a:normAutofit fontScale="90000"/>
          </a:bodyPr>
          <a:lstStyle/>
          <a:p>
            <a:r>
              <a:rPr lang="en-US" sz="4400" b="1" cap="all" dirty="0">
                <a:latin typeface="Arial" panose="020B0604020202020204" pitchFamily="34" charset="0"/>
                <a:cs typeface="Arial" panose="020B0604020202020204" pitchFamily="34" charset="0"/>
              </a:rPr>
              <a:t>Oral Health America’s </a:t>
            </a:r>
            <a:br>
              <a:rPr lang="en-US" sz="4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cap="all" dirty="0">
                <a:latin typeface="Arial" panose="020B0604020202020204" pitchFamily="34" charset="0"/>
                <a:cs typeface="Arial" panose="020B0604020202020204" pitchFamily="34" charset="0"/>
              </a:rPr>
              <a:t>Wisdom Tooth Project</a:t>
            </a:r>
            <a:br>
              <a:rPr lang="en-US" sz="4400" cap="non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cap="none" dirty="0">
                <a:solidFill>
                  <a:prstClr val="white"/>
                </a:solidFill>
                <a:latin typeface="Calibri" pitchFamily="34" charset="0"/>
              </a:rPr>
            </a:br>
            <a:br>
              <a:rPr lang="en-US" sz="3200" b="1" cap="none" dirty="0">
                <a:latin typeface="Calibri" pitchFamily="34" charset="0"/>
              </a:rPr>
            </a:br>
            <a:endParaRPr lang="en-US" sz="3200" b="1" cap="none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71" y="4978400"/>
            <a:ext cx="9122229" cy="1905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educate | connect | advocate</a:t>
            </a:r>
          </a:p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the oral health of older adults</a:t>
            </a:r>
          </a:p>
        </p:txBody>
      </p:sp>
      <p:pic>
        <p:nvPicPr>
          <p:cNvPr id="6" name="Picture 2" descr="http://oralhealthamerica.org/wp-content/uploads/WTP_heroimag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5" y="26670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1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7543800" cy="10788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Toothwisdom.org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371" y="2025946"/>
            <a:ext cx="8382000" cy="4529660"/>
          </a:xfrm>
        </p:spPr>
        <p:txBody>
          <a:bodyPr>
            <a:normAutofit/>
          </a:bodyPr>
          <a:lstStyle/>
          <a:p>
            <a:r>
              <a:rPr lang="en-US" sz="2600" dirty="0"/>
              <a:t>Growth of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toothwisdom.org</a:t>
            </a:r>
            <a:r>
              <a:rPr lang="en-US" sz="2600" dirty="0"/>
              <a:t> web portal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More than </a:t>
            </a:r>
            <a:r>
              <a:rPr lang="en-US" sz="2600" dirty="0">
                <a:solidFill>
                  <a:srgbClr val="5B9BD5">
                    <a:lumMod val="75000"/>
                  </a:srgbClr>
                </a:solidFill>
              </a:rPr>
              <a:t>14,000</a:t>
            </a:r>
            <a:r>
              <a:rPr lang="en-US" sz="2600" dirty="0">
                <a:solidFill>
                  <a:prstClr val="black"/>
                </a:solidFill>
              </a:rPr>
              <a:t> unique visitors a month accessing over </a:t>
            </a:r>
            <a:r>
              <a:rPr lang="en-US" sz="2600" dirty="0">
                <a:solidFill>
                  <a:srgbClr val="5B9BD5">
                    <a:lumMod val="75000"/>
                  </a:srgbClr>
                </a:solidFill>
              </a:rPr>
              <a:t>200</a:t>
            </a:r>
            <a:r>
              <a:rPr lang="en-US" sz="2600" dirty="0">
                <a:solidFill>
                  <a:prstClr val="black"/>
                </a:solidFill>
              </a:rPr>
              <a:t> content-rich pages</a:t>
            </a:r>
          </a:p>
          <a:p>
            <a:pPr lvl="1"/>
            <a:r>
              <a:rPr lang="en-US" sz="2600" dirty="0"/>
              <a:t>More than </a:t>
            </a:r>
            <a:r>
              <a:rPr lang="en-US" sz="2600" dirty="0">
                <a:solidFill>
                  <a:schemeClr val="accent5"/>
                </a:solidFill>
              </a:rPr>
              <a:t>105,000</a:t>
            </a:r>
            <a:r>
              <a:rPr lang="en-US" sz="2600" dirty="0"/>
              <a:t> lifetime visits</a:t>
            </a:r>
          </a:p>
          <a:p>
            <a:pPr lvl="1"/>
            <a:r>
              <a:rPr lang="en-US" sz="2600" dirty="0"/>
              <a:t>On average, over </a:t>
            </a:r>
            <a:r>
              <a:rPr lang="en-US" sz="2600" dirty="0">
                <a:solidFill>
                  <a:schemeClr val="accent5"/>
                </a:solidFill>
              </a:rPr>
              <a:t>100 subscribers </a:t>
            </a:r>
            <a:r>
              <a:rPr lang="en-US" sz="2600" dirty="0"/>
              <a:t>sign up for more information </a:t>
            </a:r>
            <a:r>
              <a:rPr lang="en-US" sz="2600" dirty="0">
                <a:solidFill>
                  <a:schemeClr val="accent5"/>
                </a:solidFill>
              </a:rPr>
              <a:t>each month </a:t>
            </a:r>
            <a:r>
              <a:rPr lang="en-US" sz="2600" dirty="0"/>
              <a:t>using the web site</a:t>
            </a:r>
            <a:endParaRPr lang="en-US" sz="2600" dirty="0">
              <a:solidFill>
                <a:prstClr val="black"/>
              </a:solidFill>
            </a:endParaRPr>
          </a:p>
          <a:p>
            <a:r>
              <a:rPr lang="en-US" sz="2600" dirty="0"/>
              <a:t>Added new </a:t>
            </a:r>
            <a:r>
              <a:rPr lang="en-US" sz="2600" dirty="0">
                <a:solidFill>
                  <a:schemeClr val="accent5"/>
                </a:solidFill>
              </a:rPr>
              <a:t>resources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5"/>
                </a:solidFill>
              </a:rPr>
              <a:t>capacity</a:t>
            </a:r>
            <a:r>
              <a:rPr lang="en-US" sz="2600" dirty="0"/>
              <a:t>: </a:t>
            </a:r>
          </a:p>
          <a:p>
            <a:pPr lvl="1"/>
            <a:r>
              <a:rPr lang="en-US" sz="2600" dirty="0">
                <a:solidFill>
                  <a:schemeClr val="accent5"/>
                </a:solidFill>
              </a:rPr>
              <a:t>30</a:t>
            </a:r>
            <a:r>
              <a:rPr lang="en-US" sz="2600" dirty="0"/>
              <a:t> Blog posts </a:t>
            </a:r>
          </a:p>
          <a:p>
            <a:pPr lvl="1"/>
            <a:r>
              <a:rPr lang="en-US" sz="2600" dirty="0">
                <a:solidFill>
                  <a:schemeClr val="accent5"/>
                </a:solidFill>
              </a:rPr>
              <a:t>25</a:t>
            </a:r>
            <a:r>
              <a:rPr lang="en-US" sz="2600" dirty="0"/>
              <a:t> Professional resources</a:t>
            </a:r>
          </a:p>
          <a:p>
            <a:pPr lvl="1"/>
            <a:r>
              <a:rPr lang="en-US" sz="2600" dirty="0"/>
              <a:t>Soliciting new authors for original content 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4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06" y="1305342"/>
            <a:ext cx="8241629" cy="111154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EDUCATION &amp; COMMUNICATIONS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632239"/>
            <a:ext cx="3661682" cy="2962869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Stakeholder newsletter,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Wisdom Tooth Insider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expanded to over </a:t>
            </a:r>
            <a:r>
              <a:rPr lang="en-US" sz="1600" dirty="0">
                <a:solidFill>
                  <a:schemeClr val="accent5"/>
                </a:solidFill>
                <a:latin typeface="Arial Black" panose="020B0A04020102020204" pitchFamily="34" charset="0"/>
              </a:rPr>
              <a:t>3</a:t>
            </a:r>
            <a:r>
              <a:rPr lang="en-US" sz="1600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,800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subscribers</a:t>
            </a:r>
          </a:p>
          <a:p>
            <a:endParaRPr lang="en-US" sz="1600" dirty="0"/>
          </a:p>
          <a:p>
            <a:r>
              <a:rPr lang="en-US" sz="1600" dirty="0"/>
              <a:t>OHA’s oral health curriculum for older adults,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Tooth Wisdom: Get Smart About Your Mouth</a:t>
            </a:r>
            <a:r>
              <a:rPr lang="en-US" sz="1600" dirty="0"/>
              <a:t>, for delivery in community settings across the country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47" y="2495092"/>
            <a:ext cx="2214789" cy="1466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46" y="4113674"/>
            <a:ext cx="2214789" cy="146678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10560" r="4109" b="12936"/>
          <a:stretch/>
        </p:blipFill>
        <p:spPr>
          <a:xfrm>
            <a:off x="6849836" y="2499855"/>
            <a:ext cx="2200406" cy="145741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92" y="4113674"/>
            <a:ext cx="2214553" cy="14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914" y="1259371"/>
            <a:ext cx="8204886" cy="8785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 WISDOM: </a:t>
            </a:r>
          </a:p>
          <a:p>
            <a:r>
              <a:rPr lang="en-US" sz="3600" b="1" i="1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SMART ABOUT YOUR MOUTH 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6885" t="20203" r="54106" b="9084"/>
          <a:stretch/>
        </p:blipFill>
        <p:spPr>
          <a:xfrm>
            <a:off x="388765" y="2382929"/>
            <a:ext cx="3370157" cy="3818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268" y="1875098"/>
            <a:ext cx="60593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9580" y="6100997"/>
            <a:ext cx="70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8" name="Picture 2" descr="\\OHASBS01\Users from OHAD\Images, Pictures, &amp; Artwork\Event Pictures &amp; Portraits\2013\10.8.13 NYC toothwisdom launch\OralHealth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33" y="2866531"/>
            <a:ext cx="5066585" cy="28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1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/>
          </p:cNvSpPr>
          <p:nvPr/>
        </p:nvSpPr>
        <p:spPr bwMode="auto">
          <a:xfrm>
            <a:off x="0" y="1177925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cap="all" dirty="0">
                <a:solidFill>
                  <a:schemeClr val="accent2"/>
                </a:solidFill>
                <a:latin typeface="Arial" panose="020B0604020202020204" pitchFamily="34" charset="0"/>
              </a:rPr>
              <a:t>Tooth Wisdom: 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cap="all" dirty="0">
                <a:solidFill>
                  <a:schemeClr val="accent2"/>
                </a:solidFill>
                <a:latin typeface="Arial" panose="020B0604020202020204" pitchFamily="34" charset="0"/>
              </a:rPr>
              <a:t>Get Smart About Your Mouth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514600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Tooth Wisdom: Get Smart About Your Mouth </a:t>
            </a:r>
            <a:r>
              <a:rPr lang="en-US" dirty="0"/>
              <a:t>is a brand new, first-of-its-kind, oral health education workshop for community dwelling older adults</a:t>
            </a:r>
            <a:endParaRPr lang="en-US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Workshop for older adults delivered in settings where they naturally congregate: senior centers, libraries, senior living communities, places of worship</a:t>
            </a:r>
            <a:br>
              <a:rPr lang="en-US" b="1" dirty="0"/>
            </a:b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Encourages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older adult participants</a:t>
            </a:r>
            <a:r>
              <a:rPr lang="en-US" dirty="0"/>
              <a:t> to recognize that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prevention</a:t>
            </a:r>
            <a:r>
              <a:rPr lang="en-US" dirty="0"/>
              <a:t> is critical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 ages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Demonstrates good oral hygiene practice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Participants take a pre/post assessment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Receive oral hygiene products and list of resources within their community &amp; tip sheets</a:t>
            </a:r>
          </a:p>
        </p:txBody>
      </p:sp>
    </p:spTree>
    <p:extLst>
      <p:ext uri="{BB962C8B-B14F-4D97-AF65-F5344CB8AC3E}">
        <p14:creationId xmlns:p14="http://schemas.microsoft.com/office/powerpoint/2010/main" val="53382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4429"/>
            <a:ext cx="6733822" cy="780143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Community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4340"/>
            <a:ext cx="3606800" cy="41366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ADHA State Chapter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Recruit Hygienists to be trained, schedule and host day of training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Aging Organization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Schedule workshops in community senior centers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State’s Oral Health Coalition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Promote/advertise the project and provide any needed support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42" y="2204627"/>
            <a:ext cx="2629044" cy="898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42" y="4724400"/>
            <a:ext cx="1460935" cy="1460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42" y="3573745"/>
            <a:ext cx="2097286" cy="797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38154"/>
            <a:ext cx="2048612" cy="812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968" y="5338044"/>
            <a:ext cx="147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by:</a:t>
            </a:r>
          </a:p>
        </p:txBody>
      </p:sp>
    </p:spTree>
    <p:extLst>
      <p:ext uri="{BB962C8B-B14F-4D97-AF65-F5344CB8AC3E}">
        <p14:creationId xmlns:p14="http://schemas.microsoft.com/office/powerpoint/2010/main" val="63399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5400" y="1130818"/>
            <a:ext cx="8757942" cy="768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 WISDOM: </a:t>
            </a:r>
          </a:p>
          <a:p>
            <a:r>
              <a:rPr lang="en-US" sz="3600" b="1" i="1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SMART ABOUT YOUR MOUTH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44" y="2362200"/>
            <a:ext cx="63028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2015 Results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1000 older adults,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62 workshops,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Trained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hygienists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5 markets: MI, IL, TN, OR, and MN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When asked if the workshops helped participants feel more confident to manage their oral health.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16" y="2227694"/>
            <a:ext cx="2123485" cy="1643521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44877693"/>
              </p:ext>
            </p:extLst>
          </p:nvPr>
        </p:nvGraphicFramePr>
        <p:xfrm>
          <a:off x="5638800" y="3882504"/>
          <a:ext cx="3402968" cy="276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638800"/>
            <a:ext cx="394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Chart reflects data from workshop participants that responded to the survey during 2014 and 2015  (n=841)</a:t>
            </a:r>
          </a:p>
        </p:txBody>
      </p:sp>
    </p:spTree>
    <p:extLst>
      <p:ext uri="{BB962C8B-B14F-4D97-AF65-F5344CB8AC3E}">
        <p14:creationId xmlns:p14="http://schemas.microsoft.com/office/powerpoint/2010/main" val="1260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7" y="1143000"/>
            <a:ext cx="9060929" cy="833660"/>
          </a:xfrm>
        </p:spPr>
        <p:txBody>
          <a:bodyPr>
            <a:noAutofit/>
          </a:bodyPr>
          <a:lstStyle/>
          <a:p>
            <a:r>
              <a:rPr lang="en-US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Michigan 2015 Pilot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13349"/>
            <a:ext cx="5915025" cy="7145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Close to 500 older adults were reached</a:t>
            </a:r>
          </a:p>
          <a:p>
            <a:r>
              <a:rPr lang="en-US" dirty="0"/>
              <a:t>444 completed demographic info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2489344"/>
              </p:ext>
            </p:extLst>
          </p:nvPr>
        </p:nvGraphicFramePr>
        <p:xfrm>
          <a:off x="152400" y="2895599"/>
          <a:ext cx="4495800" cy="3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99759787"/>
              </p:ext>
            </p:extLst>
          </p:nvPr>
        </p:nvGraphicFramePr>
        <p:xfrm>
          <a:off x="4800600" y="2895600"/>
          <a:ext cx="4191000" cy="335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422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17326"/>
            <a:ext cx="8305800" cy="1022674"/>
          </a:xfrm>
        </p:spPr>
        <p:txBody>
          <a:bodyPr>
            <a:normAutofit fontScale="90000"/>
          </a:bodyPr>
          <a:lstStyle/>
          <a:p>
            <a:r>
              <a:rPr lang="en-US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Michigan 2015 Demographics (cont.)</a:t>
            </a:r>
            <a:br>
              <a:rPr lang="en-US" cap="all" dirty="0"/>
            </a:br>
            <a:endParaRPr lang="en-US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794000"/>
            <a:ext cx="7740359" cy="159173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45% had only Medicare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50% visited a dentist in the last 6 months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49% visited the dentist for a regular check-up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5775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 kern="0" cap="all" dirty="0">
                <a:solidFill>
                  <a:srgbClr val="ED7D3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Looking forward to </a:t>
            </a:r>
          </a:p>
          <a:p>
            <a:pPr algn="ctr" defTabSz="685800"/>
            <a:r>
              <a:rPr lang="en-US" sz="3600" b="1" kern="0" cap="all" dirty="0">
                <a:solidFill>
                  <a:srgbClr val="ED7D3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expanding in 2016!</a:t>
            </a:r>
            <a:endParaRPr lang="en-US" sz="1600" b="1" kern="0" cap="al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9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515350" cy="1111546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Future Directions of TW:GSAYM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590800"/>
            <a:ext cx="8601075" cy="3124200"/>
          </a:xfrm>
        </p:spPr>
        <p:txBody>
          <a:bodyPr/>
          <a:lstStyle/>
          <a:p>
            <a:r>
              <a:rPr lang="en-US" dirty="0"/>
              <a:t>Revise curriculum based on pilot results/feedback</a:t>
            </a:r>
          </a:p>
          <a:p>
            <a:r>
              <a:rPr lang="en-US" dirty="0"/>
              <a:t>Use pilot results to attract research entity for more comprehensive trial</a:t>
            </a:r>
          </a:p>
          <a:p>
            <a:r>
              <a:rPr lang="en-US" dirty="0"/>
              <a:t>Roll out in additional cities of the current pilot states</a:t>
            </a:r>
          </a:p>
          <a:p>
            <a:r>
              <a:rPr lang="en-US" dirty="0"/>
              <a:t>Obtain funding for national dissemination </a:t>
            </a:r>
          </a:p>
          <a:p>
            <a:r>
              <a:rPr lang="en-US" dirty="0"/>
              <a:t>Explore an online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76202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53603"/>
            <a:ext cx="4795083" cy="2733716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Tina Montgomery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Program Director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solidFill>
                  <a:srgbClr val="0070C0"/>
                </a:solidFill>
                <a:hlinkClick r:id="rId3"/>
              </a:rPr>
              <a:t>tina.montgomery@oralhealthamerica.org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endParaRPr lang="en-US" sz="1600" dirty="0"/>
          </a:p>
          <a:p>
            <a:pPr marL="0" indent="0">
              <a:lnSpc>
                <a:spcPct val="50000"/>
              </a:lnSpc>
              <a:buNone/>
            </a:pPr>
            <a:endParaRPr lang="en-US" sz="16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Andie Kyros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Program Coordinator, Older Adults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hlinkClick r:id="rId4"/>
              </a:rPr>
              <a:t>andie.kyros@oralhealthamerica.org</a:t>
            </a:r>
            <a:r>
              <a:rPr lang="en-US" sz="2000" dirty="0"/>
              <a:t> </a:t>
            </a:r>
            <a:endParaRPr lang="en-US" sz="1600" dirty="0"/>
          </a:p>
          <a:p>
            <a:pPr marL="0" indent="0">
              <a:lnSpc>
                <a:spcPct val="50000"/>
              </a:lnSpc>
              <a:buNone/>
            </a:pPr>
            <a:endParaRPr lang="en-US" sz="1400" dirty="0"/>
          </a:p>
          <a:p>
            <a:pPr marL="0" indent="0">
              <a:lnSpc>
                <a:spcPct val="50000"/>
              </a:lnSpc>
              <a:buNone/>
            </a:pP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01" y="1828800"/>
            <a:ext cx="3097611" cy="3318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541" y="1295400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0645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16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solidFill>
                  <a:srgbClr val="E37F3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OHA Mission and Priorities</a:t>
            </a:r>
            <a:endParaRPr lang="en-US" sz="4000" b="1" cap="all" dirty="0">
              <a:solidFill>
                <a:srgbClr val="E3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8862" y="2286000"/>
            <a:ext cx="7026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Oral Health America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changes lives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connecting communities with resources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drive access to care, increase health literacy and advocate for policies that improve overall health through better oral health for all Americans, especially those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vulnerable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OHA employs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partnerships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emphasize the connection between oral and overall health</a:t>
            </a:r>
          </a:p>
        </p:txBody>
      </p:sp>
    </p:spTree>
    <p:extLst>
      <p:ext uri="{BB962C8B-B14F-4D97-AF65-F5344CB8AC3E}">
        <p14:creationId xmlns:p14="http://schemas.microsoft.com/office/powerpoint/2010/main" val="52321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66800"/>
            <a:ext cx="3396447" cy="1111546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About 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0959"/>
            <a:ext cx="7544788" cy="2968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National nonprofit organization based in Chicago, celebrating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61 years </a:t>
            </a:r>
            <a:r>
              <a:rPr lang="en-US" sz="2400" b="1" dirty="0"/>
              <a:t>of focusing on the nation’s oral health. </a:t>
            </a:r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r>
              <a:rPr lang="en-US" sz="2400" b="1" dirty="0"/>
              <a:t>We are a voice for vulnerable populations.</a:t>
            </a:r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r>
              <a:rPr lang="en-US" sz="2400" b="1" dirty="0"/>
              <a:t>We focus on children, older adults, &amp; health equity through our programs.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4942495"/>
            <a:ext cx="7391400" cy="1164381"/>
            <a:chOff x="628650" y="1903124"/>
            <a:chExt cx="7886700" cy="11643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117786"/>
              <a:ext cx="1956816" cy="7498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172" y="1986591"/>
              <a:ext cx="1201016" cy="10809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512" y="1903124"/>
              <a:ext cx="2717838" cy="110266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276600" y="613956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www.oralhealthamerica.org</a:t>
            </a:r>
          </a:p>
        </p:txBody>
      </p:sp>
    </p:spTree>
    <p:extLst>
      <p:ext uri="{BB962C8B-B14F-4D97-AF65-F5344CB8AC3E}">
        <p14:creationId xmlns:p14="http://schemas.microsoft.com/office/powerpoint/2010/main" val="187487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3048996"/>
              </p:ext>
            </p:extLst>
          </p:nvPr>
        </p:nvGraphicFramePr>
        <p:xfrm>
          <a:off x="0" y="2236768"/>
          <a:ext cx="9129823" cy="404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057399" y="2362200"/>
            <a:ext cx="53194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none" dirty="0">
                <a:latin typeface="Calibri" pitchFamily="34" charset="0"/>
              </a:rPr>
              <a:t>A national program designed to: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011" y="1150985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Wisdom Tooth Project?</a:t>
            </a:r>
            <a:endParaRPr lang="en-US" sz="3600" cap="all" dirty="0">
              <a:solidFill>
                <a:srgbClr val="E3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77" y="5410200"/>
            <a:ext cx="28384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3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2" y="1240804"/>
            <a:ext cx="8979672" cy="1111546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Wisdom Tooth Project’s Strategies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99847" y="4183777"/>
            <a:ext cx="8358403" cy="1848698"/>
            <a:chOff x="415787" y="3813980"/>
            <a:chExt cx="8358403" cy="1848698"/>
          </a:xfrm>
        </p:grpSpPr>
        <p:grpSp>
          <p:nvGrpSpPr>
            <p:cNvPr id="23" name="Group 22"/>
            <p:cNvGrpSpPr/>
            <p:nvPr/>
          </p:nvGrpSpPr>
          <p:grpSpPr>
            <a:xfrm>
              <a:off x="415787" y="3813980"/>
              <a:ext cx="6673232" cy="1829430"/>
              <a:chOff x="415787" y="3813980"/>
              <a:chExt cx="6673232" cy="182943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15787" y="3813980"/>
                <a:ext cx="1566408" cy="180851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050" dirty="0">
                    <a:latin typeface="Arial Black" panose="020B0A04020102020204" pitchFamily="34" charset="0"/>
                  </a:rPr>
                  <a:t>toothwisdom.org</a:t>
                </a:r>
                <a:r>
                  <a:rPr lang="en-US" sz="1300" dirty="0"/>
                  <a:t> connects older adults/caregivers to information and local resources through a clickable map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126613" y="3813980"/>
                <a:ext cx="1566408" cy="1814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300" dirty="0"/>
                  <a:t>Publishes </a:t>
                </a:r>
                <a:r>
                  <a:rPr lang="en-US" sz="1050" i="1" dirty="0">
                    <a:latin typeface="Arial Black" panose="020B0A04020102020204" pitchFamily="34" charset="0"/>
                  </a:rPr>
                  <a:t>A State of Decay</a:t>
                </a:r>
                <a:r>
                  <a:rPr lang="en-US" sz="1300" dirty="0">
                    <a:latin typeface="Arial Black" panose="020B0A04020102020204" pitchFamily="34" charset="0"/>
                  </a:rPr>
                  <a:t>, </a:t>
                </a:r>
                <a:r>
                  <a:rPr lang="en-US" sz="1300" dirty="0"/>
                  <a:t>with state-by-state analysis of public health and service delivery rankings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37440" y="3835913"/>
                <a:ext cx="1566408" cy="179293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05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Oral Health Educational Workshops</a:t>
                </a:r>
                <a:r>
                  <a:rPr lang="en-US" sz="1200" b="1" dirty="0">
                    <a:cs typeface="Arial" panose="020B0604020202020204" pitchFamily="34" charset="0"/>
                  </a:rPr>
                  <a:t>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for community-dwelling older adults &amp; ongoing </a:t>
                </a:r>
                <a:r>
                  <a:rPr lang="en-US" sz="105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Communications Campaigns 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522611" y="3821351"/>
                <a:ext cx="1566408" cy="18220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050" dirty="0">
                    <a:latin typeface="Arial Black" panose="020B0A04020102020204" pitchFamily="34" charset="0"/>
                  </a:rPr>
                  <a:t>Professional Symposia </a:t>
                </a:r>
                <a:r>
                  <a:rPr lang="en-US" sz="1300" dirty="0"/>
                  <a:t>for multiple health and aging disciplines to discuss issues and design solutions</a:t>
                </a: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7207782" y="3840618"/>
              <a:ext cx="1566408" cy="18220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 b="1" dirty="0">
                  <a:latin typeface="Arial Black" panose="020B0A04020102020204" pitchFamily="34" charset="0"/>
                  <a:cs typeface="Arial" panose="020B0604020202020204" pitchFamily="34" charset="0"/>
                </a:rPr>
                <a:t>Demonstration Projects </a:t>
              </a:r>
              <a:r>
                <a:rPr lang="en-US" sz="1300" dirty="0">
                  <a:cs typeface="Arial" panose="020B0604020202020204" pitchFamily="34" charset="0"/>
                </a:rPr>
                <a:t>to discover promising practices and strategies for future development </a:t>
              </a:r>
              <a:endParaRPr lang="en-US" sz="13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9823" y="2407710"/>
            <a:ext cx="8804351" cy="1657053"/>
            <a:chOff x="169824" y="2321222"/>
            <a:chExt cx="8804351" cy="1657053"/>
          </a:xfrm>
        </p:grpSpPr>
        <p:sp>
          <p:nvSpPr>
            <p:cNvPr id="22" name="Rounded Rectangle 21"/>
            <p:cNvSpPr/>
            <p:nvPr/>
          </p:nvSpPr>
          <p:spPr>
            <a:xfrm>
              <a:off x="169824" y="2321222"/>
              <a:ext cx="8804351" cy="16570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6729" y="2486983"/>
              <a:ext cx="8439996" cy="1402473"/>
              <a:chOff x="536255" y="3039297"/>
              <a:chExt cx="8439996" cy="140247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36255" y="3823146"/>
                <a:ext cx="17840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59"/>
                <a:r>
                  <a:rPr lang="en-US" sz="1100" dirty="0">
                    <a:solidFill>
                      <a:srgbClr val="2C83B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TOOTHWISDOM.ORG 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133123" y="3039297"/>
                <a:ext cx="7843128" cy="1402473"/>
                <a:chOff x="854511" y="3507634"/>
                <a:chExt cx="7633266" cy="1402473"/>
              </a:xfrm>
            </p:grpSpPr>
            <p:pic>
              <p:nvPicPr>
                <p:cNvPr id="8" name="Picture 4" descr="http://oralhealthamerica.org/wp-content/uploads/webportal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4511" y="3656552"/>
                  <a:ext cx="585847" cy="508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6" descr="http://oralhealthamerica.org/wp-content/uploads/demonstrationproject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1061" y="3616171"/>
                  <a:ext cx="597037" cy="6343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8" descr="http://oralhealthamerica.org/wp-content/uploads/regionalsymposia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7218" y="3697872"/>
                  <a:ext cx="790575" cy="485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 descr="http://oralhealthamerica.org/wp-content/uploads/publications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602" y="3564784"/>
                  <a:ext cx="542925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2" descr="http://oralhealthamerica.org/wp-content/uploads/communications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4871" y="3507634"/>
                  <a:ext cx="657225" cy="6572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6811377" y="4294367"/>
                  <a:ext cx="16764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259"/>
                  <a:r>
                    <a:rPr lang="en-US" sz="1100" dirty="0">
                      <a:solidFill>
                        <a:srgbClr val="2C83B0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DEMONSTRATION </a:t>
                  </a:r>
                </a:p>
                <a:p>
                  <a:pPr algn="ctr" defTabSz="914259"/>
                  <a:r>
                    <a:rPr lang="en-US" sz="1100" dirty="0">
                      <a:solidFill>
                        <a:srgbClr val="2C83B0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PROJECTS 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366705" y="4294367"/>
                  <a:ext cx="13716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259"/>
                  <a:r>
                    <a:rPr lang="en-US" sz="1100" dirty="0">
                      <a:solidFill>
                        <a:srgbClr val="2C83B0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PROFESSIONAL SYMPOSIA 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221590" y="4263776"/>
                  <a:ext cx="108378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259"/>
                  <a:r>
                    <a:rPr lang="en-US" sz="1100" dirty="0">
                      <a:solidFill>
                        <a:srgbClr val="2C83B0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ADVOCACY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556709" y="4309943"/>
                  <a:ext cx="1749716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259"/>
                  <a:r>
                    <a:rPr lang="en-US" sz="1100" dirty="0">
                      <a:solidFill>
                        <a:srgbClr val="2C83B0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HEALTH EDUCATION &amp; COMMUNICATIONS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3783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12681" r="14299" b="20618"/>
          <a:stretch/>
        </p:blipFill>
        <p:spPr bwMode="auto">
          <a:xfrm>
            <a:off x="0" y="1789331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0386" y="1143000"/>
            <a:ext cx="816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9"/>
            <a:r>
              <a:rPr lang="en-US" sz="3600" b="1" cap="all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Toothwisdom.org</a:t>
            </a:r>
            <a:r>
              <a:rPr lang="en-US" sz="3600" b="1" dirty="0">
                <a:solidFill>
                  <a:srgbClr val="E37F3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E37F3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19599" r="25970" b="9912"/>
          <a:stretch/>
        </p:blipFill>
        <p:spPr bwMode="auto">
          <a:xfrm>
            <a:off x="4619172" y="2971800"/>
            <a:ext cx="4524828" cy="358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26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089" y="702226"/>
            <a:ext cx="8375869" cy="1581862"/>
          </a:xfrm>
        </p:spPr>
        <p:txBody>
          <a:bodyPr>
            <a:noAutofit/>
          </a:bodyPr>
          <a:lstStyle/>
          <a:p>
            <a:pPr algn="ctr"/>
            <a:r>
              <a:rPr lang="en-US" sz="3600" b="1" cap="all" dirty="0">
                <a:solidFill>
                  <a:srgbClr val="E3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“Health Professionals” section of Toothwisdom.org</a:t>
            </a:r>
            <a:endParaRPr lang="en-US" sz="3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922" y="3708784"/>
            <a:ext cx="1623905" cy="796606"/>
          </a:xfrm>
        </p:spPr>
        <p:txBody>
          <a:bodyPr>
            <a:noAutofit/>
          </a:bodyPr>
          <a:lstStyle/>
          <a:p>
            <a:r>
              <a:rPr lang="en-US" sz="1800" i="0" dirty="0">
                <a:latin typeface="+mn-lt"/>
              </a:rPr>
              <a:t>Browse by profession or topic area</a:t>
            </a:r>
          </a:p>
        </p:txBody>
      </p:sp>
      <p:sp>
        <p:nvSpPr>
          <p:cNvPr id="5" name="Left Arrow 4"/>
          <p:cNvSpPr/>
          <p:nvPr/>
        </p:nvSpPr>
        <p:spPr>
          <a:xfrm>
            <a:off x="7628448" y="4903199"/>
            <a:ext cx="138070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5547" y="3173259"/>
            <a:ext cx="2016089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811" y="3859059"/>
            <a:ext cx="171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 grouped by type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14297" r="18784" b="-1702"/>
          <a:stretch/>
        </p:blipFill>
        <p:spPr bwMode="auto">
          <a:xfrm>
            <a:off x="2486048" y="2449350"/>
            <a:ext cx="5025874" cy="41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0397"/>
            <a:ext cx="6422571" cy="533400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Health Resources &amp; Blog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1452"/>
            <a:ext cx="4201886" cy="3008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3521898" cy="2610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29595"/>
            <a:ext cx="3657600" cy="29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6" y="1447800"/>
            <a:ext cx="4399334" cy="448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9624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2954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Care:</a:t>
            </a:r>
          </a:p>
          <a:p>
            <a:r>
              <a:rPr lang="en-US" sz="3200" b="1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Clickable Map to State Pages</a:t>
            </a:r>
          </a:p>
        </p:txBody>
      </p:sp>
    </p:spTree>
    <p:extLst>
      <p:ext uri="{BB962C8B-B14F-4D97-AF65-F5344CB8AC3E}">
        <p14:creationId xmlns:p14="http://schemas.microsoft.com/office/powerpoint/2010/main" val="3187521558"/>
      </p:ext>
    </p:extLst>
  </p:cSld>
  <p:clrMapOvr>
    <a:masterClrMapping/>
  </p:clrMapOvr>
</p:sld>
</file>

<file path=ppt/theme/theme1.xml><?xml version="1.0" encoding="utf-8"?>
<a:theme xmlns:a="http://schemas.openxmlformats.org/drawingml/2006/main" name="2014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Powerpoint Template</Template>
  <TotalTime>9490</TotalTime>
  <Words>694</Words>
  <Application>Microsoft Office PowerPoint</Application>
  <PresentationFormat>On-screen Show (4:3)</PresentationFormat>
  <Paragraphs>142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Gotham Bold</vt:lpstr>
      <vt:lpstr>Gotham Book</vt:lpstr>
      <vt:lpstr>Times New Roman</vt:lpstr>
      <vt:lpstr>Wingdings</vt:lpstr>
      <vt:lpstr>2014 Powerpoint Template</vt:lpstr>
      <vt:lpstr>Office Theme</vt:lpstr>
      <vt:lpstr>Oral Health America’s  Wisdom Tooth Project   </vt:lpstr>
      <vt:lpstr>PowerPoint Presentation</vt:lpstr>
      <vt:lpstr>About OHA</vt:lpstr>
      <vt:lpstr>PowerPoint Presentation</vt:lpstr>
      <vt:lpstr>Wisdom Tooth Project’s Strategies</vt:lpstr>
      <vt:lpstr>PowerPoint Presentation</vt:lpstr>
      <vt:lpstr>“Health Professionals” section of Toothwisdom.org</vt:lpstr>
      <vt:lpstr>Health Resources &amp; Blog</vt:lpstr>
      <vt:lpstr>PowerPoint Presentation</vt:lpstr>
      <vt:lpstr> Toothwisdom.org to Date</vt:lpstr>
      <vt:lpstr>HEALTH EDUCATION &amp; COMMUNICATIONS </vt:lpstr>
      <vt:lpstr>PowerPoint Presentation</vt:lpstr>
      <vt:lpstr>PowerPoint Presentation</vt:lpstr>
      <vt:lpstr>Community Partners</vt:lpstr>
      <vt:lpstr>PowerPoint Presentation</vt:lpstr>
      <vt:lpstr>Michigan 2015 Pilot Demographics</vt:lpstr>
      <vt:lpstr>Michigan 2015 Demographics (cont.) </vt:lpstr>
      <vt:lpstr>Future Directions of TW:GSAYM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 Fisher</dc:creator>
  <cp:lastModifiedBy>Andie Kyros</cp:lastModifiedBy>
  <cp:revision>87</cp:revision>
  <cp:lastPrinted>2015-08-17T18:18:33Z</cp:lastPrinted>
  <dcterms:created xsi:type="dcterms:W3CDTF">2014-05-19T17:51:01Z</dcterms:created>
  <dcterms:modified xsi:type="dcterms:W3CDTF">2016-10-12T21:42:50Z</dcterms:modified>
</cp:coreProperties>
</file>